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2"/>
  </p:notesMasterIdLst>
  <p:sldIdLst>
    <p:sldId id="256" r:id="rId2"/>
    <p:sldId id="274" r:id="rId3"/>
    <p:sldId id="257" r:id="rId4"/>
    <p:sldId id="258" r:id="rId5"/>
    <p:sldId id="287" r:id="rId6"/>
    <p:sldId id="288" r:id="rId7"/>
    <p:sldId id="354" r:id="rId8"/>
    <p:sldId id="261" r:id="rId9"/>
    <p:sldId id="347" r:id="rId10"/>
    <p:sldId id="348" r:id="rId11"/>
    <p:sldId id="349" r:id="rId12"/>
    <p:sldId id="350" r:id="rId13"/>
    <p:sldId id="290" r:id="rId14"/>
    <p:sldId id="352" r:id="rId15"/>
    <p:sldId id="353" r:id="rId16"/>
    <p:sldId id="266" r:id="rId17"/>
    <p:sldId id="283" r:id="rId18"/>
    <p:sldId id="351" r:id="rId19"/>
    <p:sldId id="267" r:id="rId20"/>
    <p:sldId id="268" r:id="rId21"/>
    <p:sldId id="275" r:id="rId22"/>
    <p:sldId id="269" r:id="rId23"/>
    <p:sldId id="270" r:id="rId24"/>
    <p:sldId id="265" r:id="rId25"/>
    <p:sldId id="271" r:id="rId26"/>
    <p:sldId id="272" r:id="rId27"/>
    <p:sldId id="285" r:id="rId28"/>
    <p:sldId id="259" r:id="rId29"/>
    <p:sldId id="284" r:id="rId30"/>
    <p:sldId id="291" r:id="rId31"/>
  </p:sldIdLst>
  <p:sldSz cx="9144000" cy="5143500" type="screen16x9"/>
  <p:notesSz cx="6858000" cy="9144000"/>
  <p:embeddedFontLst>
    <p:embeddedFont>
      <p:font typeface="Cambria Math" panose="02040503050406030204" pitchFamily="18" charset="0"/>
      <p:regular r:id="rId33"/>
    </p:embeddedFont>
    <p:embeddedFont>
      <p:font typeface="Georgia" panose="02040502050405020303" pitchFamily="18" charset="0"/>
      <p:regular r:id="rId34"/>
      <p:bold r:id="rId35"/>
      <p:italic r:id="rId36"/>
      <p:boldItalic r:id="rId37"/>
    </p:embeddedFont>
    <p:embeddedFont>
      <p:font typeface="IBM Plex Sans" panose="020B0503050203000203" pitchFamily="34" charset="0"/>
      <p:regular r:id="rId38"/>
      <p:bold r:id="rId39"/>
      <p:italic r:id="rId40"/>
      <p:boldItalic r:id="rId41"/>
    </p:embeddedFont>
    <p:embeddedFont>
      <p:font typeface="IBM Plex Sans Medium" panose="020B0603050203000203" pitchFamily="34" charset="0"/>
      <p:regular r:id="rId42"/>
      <p:bold r:id="rId43"/>
      <p:italic r:id="rId44"/>
      <p:boldItalic r:id="rId45"/>
    </p:embeddedFont>
    <p:embeddedFont>
      <p:font typeface="Montserrat" panose="00000500000000000000" pitchFamily="2"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PT Sans" panose="020B0503020203020204" pitchFamily="34" charset="0"/>
      <p:regular r:id="rId54"/>
      <p:bold r:id="rId55"/>
      <p:italic r:id="rId56"/>
      <p:boldItalic r:id="rId57"/>
    </p:embeddedFont>
    <p:embeddedFont>
      <p:font typeface="Roboto Condensed Light" panose="02000000000000000000" pitchFamily="2" charset="0"/>
      <p:regular r:id="rId58"/>
      <p:italic r:id="rId59"/>
    </p:embeddedFont>
    <p:embeddedFont>
      <p:font typeface="Roboto Slab" pitchFamily="2"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8484"/>
    <a:srgbClr val="8E8E8E"/>
    <a:srgbClr val="523E3E"/>
    <a:srgbClr val="6C3E24"/>
    <a:srgbClr val="263D6A"/>
    <a:srgbClr val="A890C2"/>
    <a:srgbClr val="626BA2"/>
    <a:srgbClr val="0003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E9E715-7A53-4E53-9FE5-3FC5AFA77A31}">
  <a:tblStyle styleId="{3FE9E715-7A53-4E53-9FE5-3FC5AFA77A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1776" autoAdjust="0"/>
  </p:normalViewPr>
  <p:slideViewPr>
    <p:cSldViewPr snapToGrid="0">
      <p:cViewPr varScale="1">
        <p:scale>
          <a:sx n="79" d="100"/>
          <a:sy n="79" d="100"/>
        </p:scale>
        <p:origin x="1565" y="67"/>
      </p:cViewPr>
      <p:guideLst/>
    </p:cSldViewPr>
  </p:slideViewPr>
  <p:outlineViewPr>
    <p:cViewPr>
      <p:scale>
        <a:sx n="33" d="100"/>
        <a:sy n="33" d="100"/>
      </p:scale>
      <p:origin x="0" y="-126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youtu.be/D7jfhb8xGnQ?t=5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r" rtl="1">
              <a:spcBef>
                <a:spcPts val="0"/>
              </a:spcBef>
              <a:spcAft>
                <a:spcPts val="0"/>
              </a:spcAft>
              <a:buSzPts val="1100"/>
              <a:buNone/>
            </a:pPr>
            <a:r>
              <a:rPr lang="he-IL" dirty="0"/>
              <a:t>שלום לכולם, בוקר טוב, תודה רבה על הזמן שלכם.</a:t>
            </a:r>
          </a:p>
          <a:p>
            <a:pPr marL="158750" lvl="0" indent="0" algn="r" rtl="1">
              <a:spcBef>
                <a:spcPts val="0"/>
              </a:spcBef>
              <a:spcAft>
                <a:spcPts val="0"/>
              </a:spcAft>
              <a:buSzPts val="1100"/>
              <a:buNone/>
            </a:pPr>
            <a:r>
              <a:rPr lang="he-IL" dirty="0"/>
              <a:t>שמי ענבל אלגום, אני יזמתי את </a:t>
            </a:r>
            <a:r>
              <a:rPr lang="he-IL" dirty="0" err="1"/>
              <a:t>הפרוייקט</a:t>
            </a:r>
            <a:r>
              <a:rPr lang="he-IL" dirty="0"/>
              <a:t> </a:t>
            </a:r>
            <a:r>
              <a:rPr lang="en-US" dirty="0"/>
              <a:t>consciousness index</a:t>
            </a:r>
            <a:r>
              <a:rPr lang="he-IL" dirty="0"/>
              <a:t> ואני מאוד מתרגשת להציג בפניכם את </a:t>
            </a:r>
            <a:r>
              <a:rPr lang="he-IL" dirty="0" err="1"/>
              <a:t>הפרוייקט</a:t>
            </a:r>
            <a:r>
              <a:rPr lang="he-IL" dirty="0"/>
              <a:t> ואת צוות החלומות שלנו.</a:t>
            </a:r>
          </a:p>
          <a:p>
            <a:pPr marL="158750" lvl="0" indent="0" algn="l" rtl="0">
              <a:spcBef>
                <a:spcPts val="0"/>
              </a:spcBef>
              <a:spcAft>
                <a:spcPts val="0"/>
              </a:spcAft>
              <a:buSzPts val="1100"/>
              <a:buNone/>
            </a:pPr>
            <a:r>
              <a:rPr lang="en" dirty="0"/>
              <a:t>good afternoon, a small introduction, we’re very excited to introduce our project.</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400f42bb1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400f42bb1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classified 7 classes: HEALTHY, LIS, EMCS, MCS+, MCS-, UWS, COMA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3-minute window is a typical scenario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5-seconds is a very rigorous scenario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Features: spectral, neural dynamics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are using 30 electrodes, but we can use just 8</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Different testing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Seen subjects = testing set is a small portion of each subject data excluded from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Unseen subjects = testing set is a few entire subjects excluded from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r>
              <a:rPr lang="en" dirty="0"/>
              <a:t>Results - put the point in the title </a:t>
            </a:r>
            <a:endParaRPr dirty="0"/>
          </a:p>
          <a:p>
            <a:pPr marL="0" lvl="0" indent="0" algn="l" rtl="0">
              <a:spcBef>
                <a:spcPts val="0"/>
              </a:spcBef>
              <a:spcAft>
                <a:spcPts val="0"/>
              </a:spcAft>
              <a:buNone/>
            </a:pPr>
            <a:r>
              <a:rPr lang="en" dirty="0"/>
              <a:t>Put the same point toghether</a:t>
            </a:r>
            <a:endParaRPr dirty="0"/>
          </a:p>
          <a:p>
            <a:pPr marL="0" lvl="0" indent="0" algn="l" rtl="0">
              <a:spcBef>
                <a:spcPts val="0"/>
              </a:spcBef>
              <a:spcAft>
                <a:spcPts val="0"/>
              </a:spcAft>
              <a:buNone/>
            </a:pPr>
            <a:r>
              <a:rPr lang="en" dirty="0"/>
              <a:t>To validate our theory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problem is harder because:</a:t>
            </a:r>
            <a:endParaRPr dirty="0"/>
          </a:p>
          <a:p>
            <a:pPr marL="457200" lvl="0" indent="-298450" algn="l" rtl="0">
              <a:spcBef>
                <a:spcPts val="0"/>
              </a:spcBef>
              <a:spcAft>
                <a:spcPts val="0"/>
              </a:spcAft>
              <a:buSzPts val="1100"/>
              <a:buAutoNum type="arabicPeriod"/>
            </a:pPr>
            <a:r>
              <a:rPr lang="en" dirty="0"/>
              <a:t>We need to classify patients into many classes, including LIS, which are very close to healthy patients</a:t>
            </a:r>
            <a:endParaRPr dirty="0"/>
          </a:p>
          <a:p>
            <a:pPr marL="457200" lvl="0" indent="-298450" algn="l" rtl="0">
              <a:spcBef>
                <a:spcPts val="0"/>
              </a:spcBef>
              <a:spcAft>
                <a:spcPts val="0"/>
              </a:spcAft>
              <a:buSzPts val="1100"/>
              <a:buAutoNum type="arabicPeriod"/>
            </a:pPr>
            <a:r>
              <a:rPr lang="en" dirty="0"/>
              <a:t>In a real life operation, we have the patients’s awake state readings, and we can see how their signal changes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400f42bb1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400f42bb1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להסביר את הצירים ואת הגרף</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want to use as less electrodes as possible!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5 sec window</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Select 4-8 informative electrodes – similar results</a:t>
            </a:r>
            <a:endParaRPr lang="en"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400f42bb1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535" name="Google Shape;535;g1400f42bb1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ashed lines are from random selection</a:t>
                </a:r>
              </a:p>
              <a:p>
                <a:pPr marL="0" lvl="0" indent="0" algn="l" rtl="0">
                  <a:spcBef>
                    <a:spcPts val="0"/>
                  </a:spcBef>
                  <a:spcAft>
                    <a:spcPts val="0"/>
                  </a:spcAft>
                  <a:buNone/>
                </a:pPr>
                <a:r>
                  <a:rPr lang="en" dirty="0"/>
                  <a:t>* </a:t>
                </a:r>
                <a:r>
                  <a:rPr lang="en-US" dirty="0"/>
                  <a:t>T</a:t>
                </a:r>
                <a:r>
                  <a:rPr lang="en" dirty="0"/>
                  <a:t>he informativeness is defined as a high contribution of electrode weight to the loss function = high </a:t>
                </a:r>
                <a14:m>
                  <m:oMath xmlns:m="http://schemas.openxmlformats.org/officeDocument/2006/math">
                    <m:f>
                      <m:fPr>
                        <m:ctrlPr>
                          <a:rPr lang="en" i="1" smtClean="0">
                            <a:latin typeface="Cambria Math" panose="02040503050406030204" pitchFamily="18" charset="0"/>
                          </a:rPr>
                        </m:ctrlPr>
                      </m:fPr>
                      <m:num>
                        <m:r>
                          <a:rPr lang="en" i="1" smtClean="0">
                            <a:latin typeface="Cambria Math" panose="02040503050406030204" pitchFamily="18" charset="0"/>
                            <a:ea typeface="Cambria Math" panose="02040503050406030204" pitchFamily="18" charset="0"/>
                          </a:rPr>
                          <m:t>𝜕𝜀</m:t>
                        </m:r>
                      </m:num>
                      <m:den>
                        <m:r>
                          <a:rPr lang="en" i="1" smtClean="0">
                            <a:latin typeface="Cambria Math" panose="02040503050406030204" pitchFamily="18" charset="0"/>
                            <a:ea typeface="Cambria Math" panose="02040503050406030204" pitchFamily="18" charset="0"/>
                          </a:rPr>
                          <m:t>𝜕</m:t>
                        </m:r>
                        <m:sSub>
                          <m:sSubPr>
                            <m:ctrlPr>
                              <a:rPr lang="en"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𝑒𝑙𝑒𝑐</m:t>
                            </m:r>
                          </m:sub>
                        </m:sSub>
                      </m:den>
                    </m:f>
                  </m:oMath>
                </a14:m>
                <a:endParaRPr dirty="0"/>
              </a:p>
            </p:txBody>
          </p:sp>
        </mc:Choice>
        <mc:Fallback xmlns="">
          <p:sp>
            <p:nvSpPr>
              <p:cNvPr id="535" name="Google Shape;535;g1400f42bb1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ashed lines are from random selection</a:t>
                </a:r>
              </a:p>
              <a:p>
                <a:pPr marL="0" lvl="0" indent="0" algn="l" rtl="0">
                  <a:spcBef>
                    <a:spcPts val="0"/>
                  </a:spcBef>
                  <a:spcAft>
                    <a:spcPts val="0"/>
                  </a:spcAft>
                  <a:buNone/>
                </a:pPr>
                <a:r>
                  <a:rPr lang="en" dirty="0"/>
                  <a:t>* </a:t>
                </a:r>
                <a:r>
                  <a:rPr lang="en-US" dirty="0"/>
                  <a:t>T</a:t>
                </a:r>
                <a:r>
                  <a:rPr lang="en" dirty="0"/>
                  <a:t>he informativeness is defined as a high contribution of electrode weight to the loss function = high </a:t>
                </a:r>
                <a:r>
                  <a:rPr lang="en" i="0">
                    <a:latin typeface="Cambria Math" panose="02040503050406030204" pitchFamily="18" charset="0"/>
                    <a:ea typeface="Cambria Math" panose="02040503050406030204" pitchFamily="18" charset="0"/>
                  </a:rPr>
                  <a:t>𝜕𝜀/(𝜕</a:t>
                </a:r>
                <a:r>
                  <a:rPr lang="en-US" b="0" i="0">
                    <a:latin typeface="Cambria Math" panose="02040503050406030204" pitchFamily="18" charset="0"/>
                    <a:ea typeface="Cambria Math" panose="02040503050406030204" pitchFamily="18" charset="0"/>
                  </a:rPr>
                  <a:t>𝑤</a:t>
                </a:r>
                <a:r>
                  <a:rPr lang="en" b="0" i="0">
                    <a:latin typeface="Cambria Math" panose="02040503050406030204" pitchFamily="18" charset="0"/>
                    <a:ea typeface="Cambria Math" panose="02040503050406030204" pitchFamily="18" charset="0"/>
                  </a:rPr>
                  <a:t>_</a:t>
                </a:r>
                <a:r>
                  <a:rPr lang="en-US" b="0" i="0">
                    <a:latin typeface="Cambria Math" panose="02040503050406030204" pitchFamily="18" charset="0"/>
                    <a:ea typeface="Cambria Math" panose="02040503050406030204" pitchFamily="18" charset="0"/>
                  </a:rPr>
                  <a:t>𝑒𝑙𝑒𝑐</a:t>
                </a:r>
                <a:r>
                  <a:rPr lang="en" b="0" i="0">
                    <a:latin typeface="Cambria Math" panose="02040503050406030204" pitchFamily="18" charset="0"/>
                    <a:ea typeface="Cambria Math" panose="02040503050406030204" pitchFamily="18" charset="0"/>
                  </a:rPr>
                  <a:t> )</a:t>
                </a:r>
                <a:endParaRPr dirty="0"/>
              </a:p>
            </p:txBody>
          </p:sp>
        </mc:Fallback>
      </mc:AlternateContent>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בואו נדבר על מה ההערכה שלנו מבחינת שווי השוק</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אם אני מתייחסת לכל ___....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Depth of Anesthesia Monitoring Devices + Neurodiagnostic Devices (by 2030) - TAM</a:t>
            </a:r>
          </a:p>
          <a:p>
            <a:pPr marL="158750" indent="0">
              <a:buNone/>
            </a:pPr>
            <a:endParaRPr lang="en-US" sz="1100" dirty="0"/>
          </a:p>
          <a:p>
            <a:pPr marL="158750" indent="0">
              <a:buNone/>
            </a:pPr>
            <a:r>
              <a:rPr lang="en-US" sz="1100" dirty="0"/>
              <a:t>estimated cost of lawsuits due to awareness during general anesthesia + disorders of con diagnostic – SAM</a:t>
            </a:r>
          </a:p>
          <a:p>
            <a:pPr marL="158750" indent="0">
              <a:buNone/>
            </a:pPr>
            <a:endParaRPr lang="en-US" sz="1100"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r>
              <a:rPr lang="he-IL" b="0" i="0" dirty="0">
                <a:solidFill>
                  <a:srgbClr val="5A5245"/>
                </a:solidFill>
                <a:effectLst/>
                <a:latin typeface="Roboto Slab" panose="020B0604020202020204" pitchFamily="2" charset="0"/>
              </a:rPr>
              <a:t>להגיד שהניתוח לארה"ב</a:t>
            </a:r>
          </a:p>
          <a:p>
            <a:pPr marL="158750" indent="0">
              <a:buNone/>
            </a:pPr>
            <a:r>
              <a:rPr lang="en-US" b="0" i="0" dirty="0">
                <a:solidFill>
                  <a:srgbClr val="5A5245"/>
                </a:solidFill>
                <a:effectLst/>
                <a:latin typeface="Roboto Slab" panose="020B0604020202020204" pitchFamily="2" charset="0"/>
              </a:rPr>
              <a:t>SAM- </a:t>
            </a:r>
            <a:r>
              <a:rPr lang="he-IL" b="0" i="0" dirty="0">
                <a:solidFill>
                  <a:srgbClr val="5A5245"/>
                </a:solidFill>
                <a:effectLst/>
                <a:latin typeface="Roboto Slab" panose="020B0604020202020204" pitchFamily="2" charset="0"/>
              </a:rPr>
              <a:t>אם ריאליסטית נגיד לחמישית מהשוק זה יהיה 600 </a:t>
            </a:r>
            <a:r>
              <a:rPr lang="he-IL" b="0" i="0" dirty="0" err="1">
                <a:solidFill>
                  <a:srgbClr val="5A5245"/>
                </a:solidFill>
                <a:effectLst/>
                <a:latin typeface="Roboto Slab" panose="020B0604020202020204" pitchFamily="2" charset="0"/>
              </a:rPr>
              <a:t>מליון</a:t>
            </a:r>
            <a:endParaRPr lang="en-US" b="0" i="0" dirty="0">
              <a:solidFill>
                <a:srgbClr val="5A5245"/>
              </a:solidFill>
              <a:effectLst/>
              <a:latin typeface="Roboto Slab" panose="020B0604020202020204" pitchFamily="2" charset="0"/>
            </a:endParaRPr>
          </a:p>
          <a:p>
            <a:pPr marL="158750" indent="0">
              <a:buNone/>
            </a:pPr>
            <a:r>
              <a:rPr lang="he-IL" b="0" i="0" dirty="0">
                <a:solidFill>
                  <a:srgbClr val="5A5245"/>
                </a:solidFill>
                <a:effectLst/>
                <a:latin typeface="Roboto Slab" panose="020B0604020202020204" pitchFamily="2" charset="0"/>
              </a:rPr>
              <a:t>המספרים יכולים לגדול כשמוסיפים עוד מקומות בעולם</a:t>
            </a:r>
          </a:p>
          <a:p>
            <a:pPr marL="158750" indent="0">
              <a:buNone/>
            </a:pPr>
            <a:endParaRPr lang="he-IL" b="0" i="0" dirty="0">
              <a:solidFill>
                <a:srgbClr val="5A5245"/>
              </a:solidFill>
              <a:effectLst/>
              <a:latin typeface="Roboto Slab" panose="020B0604020202020204" pitchFamily="2" charset="0"/>
            </a:endParaRPr>
          </a:p>
          <a:p>
            <a:pPr marL="158750" indent="0">
              <a:buNone/>
            </a:pPr>
            <a:endParaRPr lang="he-IL"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sz="1100" dirty="0"/>
          </a:p>
          <a:p>
            <a:pPr marL="158750" indent="0">
              <a:buNone/>
            </a:pPr>
            <a:r>
              <a:rPr lang="en-US" sz="1100" dirty="0"/>
              <a:t>899M+401M = 1,300,000,000</a:t>
            </a:r>
          </a:p>
          <a:p>
            <a:pPr marL="158750" indent="0">
              <a:buNone/>
            </a:pPr>
            <a:r>
              <a:rPr lang="en-US" sz="1100" dirty="0"/>
              <a:t>12B + 1.3B = 13.3 B</a:t>
            </a:r>
            <a:endParaRPr lang="he-IL" dirty="0"/>
          </a:p>
        </p:txBody>
      </p:sp>
    </p:spTree>
    <p:extLst>
      <p:ext uri="{BB962C8B-B14F-4D97-AF65-F5344CB8AC3E}">
        <p14:creationId xmlns:p14="http://schemas.microsoft.com/office/powerpoint/2010/main" val="1462840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עלות הייצור לערכה תהיה במאות דולרים, סביר שפחות מ300$. </a:t>
            </a:r>
          </a:p>
          <a:p>
            <a:pPr algn="r" rtl="1"/>
            <a:r>
              <a:rPr lang="he-IL" dirty="0"/>
              <a:t>ניתן למכור מערכת בסכום של 10000 דולק, שזה מהסדר גודל </a:t>
            </a:r>
          </a:p>
          <a:p>
            <a:pPr marL="158750" indent="0" algn="r" rtl="1">
              <a:buNone/>
            </a:pPr>
            <a:endParaRPr lang="en-US" dirty="0"/>
          </a:p>
          <a:p>
            <a:pPr marL="158750" indent="0" algn="r" rtl="1">
              <a:buNone/>
            </a:pPr>
            <a:r>
              <a:rPr lang="en-US" dirty="0"/>
              <a:t> </a:t>
            </a:r>
            <a:r>
              <a:rPr lang="he-IL" dirty="0"/>
              <a:t>המידע על כמות המיטות בבתי חולים ציבוריים נלקח מהאתר </a:t>
            </a:r>
            <a:r>
              <a:rPr lang="en-US" dirty="0"/>
              <a:t>https://www.aha.org/statistics/fast-facts-us-hospitals</a:t>
            </a:r>
          </a:p>
        </p:txBody>
      </p:sp>
    </p:spTree>
    <p:extLst>
      <p:ext uri="{BB962C8B-B14F-4D97-AF65-F5344CB8AC3E}">
        <p14:creationId xmlns:p14="http://schemas.microsoft.com/office/powerpoint/2010/main" val="192462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endParaRPr lang="en-US"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r>
              <a:rPr lang="en-US" b="0" i="0" dirty="0">
                <a:solidFill>
                  <a:srgbClr val="5A5245"/>
                </a:solidFill>
                <a:effectLst/>
                <a:latin typeface="Roboto Slab" panose="020B0604020202020204" pitchFamily="2" charset="0"/>
              </a:rPr>
              <a:t>Every day about 60,000 people nationwide have surgery under general anesthesia. </a:t>
            </a:r>
          </a:p>
          <a:p>
            <a:pPr marL="158750" indent="0">
              <a:buNone/>
            </a:pPr>
            <a:r>
              <a:rPr lang="en-US" sz="1100" dirty="0"/>
              <a:t>23,476,800 Surgeries in the US every year</a:t>
            </a:r>
            <a:br>
              <a:rPr lang="he-IL" sz="1100" dirty="0"/>
            </a:br>
            <a:r>
              <a:rPr lang="en-US" sz="1100" dirty="0"/>
              <a:t>35,215- Estimated number of awareness during surgery</a:t>
            </a:r>
          </a:p>
          <a:p>
            <a:pPr marL="158750" indent="0">
              <a:buNone/>
            </a:pPr>
            <a:r>
              <a:rPr lang="en-US" sz="1100" dirty="0"/>
              <a:t>17,607- We assume that at least half of them file a lawsuit. </a:t>
            </a:r>
            <a:endParaRPr lang="he-IL" sz="1100" dirty="0"/>
          </a:p>
          <a:p>
            <a:pPr marL="158750" indent="0">
              <a:buNone/>
            </a:pPr>
            <a:r>
              <a:rPr lang="en-US" sz="1100" dirty="0"/>
              <a:t>estimated settlements for each lawsuit is </a:t>
            </a:r>
            <a:r>
              <a:rPr lang="he-IL" sz="1100" dirty="0"/>
              <a:t>$100,000 – $500,000</a:t>
            </a:r>
            <a:br>
              <a:rPr lang="en-US" sz="1100" dirty="0"/>
            </a:br>
            <a:r>
              <a:rPr lang="en-US" sz="1100" dirty="0"/>
              <a:t>100K X 17.6K </a:t>
            </a:r>
            <a:br>
              <a:rPr lang="en-US" sz="1100" dirty="0"/>
            </a:br>
            <a:r>
              <a:rPr lang="en-US" sz="1100" dirty="0"/>
              <a:t>1,760,000,000- 1.7 billion is the estimated cost of lawsuits due to awareness during general anesthesia</a:t>
            </a:r>
          </a:p>
          <a:p>
            <a:pPr marR="0" algn="l" rtl="1" fontAlgn="t">
              <a:spcBef>
                <a:spcPts val="0"/>
              </a:spcBef>
              <a:spcAft>
                <a:spcPts val="0"/>
              </a:spcAft>
            </a:pPr>
            <a:endParaRPr lang="en-US" sz="1800" b="0" i="0" u="none" strike="noStrike" dirty="0">
              <a:effectLst/>
              <a:latin typeface="Arial" panose="020B0604020202020204" pitchFamily="34" charset="0"/>
            </a:endParaRPr>
          </a:p>
          <a:p>
            <a:pPr marR="0" algn="l" rtl="1" fontAlgn="t">
              <a:spcBef>
                <a:spcPts val="0"/>
              </a:spcBef>
              <a:spcAft>
                <a:spcPts val="0"/>
              </a:spcAft>
            </a:pP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2,910,000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0.5%</a:t>
            </a:r>
            <a:endParaRPr lang="he-IL" sz="1800" b="0" i="0" u="none" strike="noStrike" dirty="0">
              <a:effectLst/>
              <a:latin typeface="Arial" panose="020B0604020202020204" pitchFamily="34" charset="0"/>
            </a:endParaRPr>
          </a:p>
          <a:p>
            <a:pPr marL="0" marR="0" indent="0" algn="l" rtl="1" eaLnBrk="1" fontAlgn="auto" latinLnBrk="0" hangingPunct="1">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First year</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17,460,000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3%</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Second year</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58,200,000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10%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Third year</a:t>
            </a:r>
            <a:endParaRPr lang="he-IL" sz="1800" b="0" i="0" u="none" strike="noStrike" dirty="0">
              <a:effectLst/>
              <a:latin typeface="Arial" panose="020B0604020202020204" pitchFamily="34" charset="0"/>
            </a:endParaRPr>
          </a:p>
          <a:p>
            <a:pPr algn="r" rtl="1"/>
            <a:endParaRPr lang="he-IL" dirty="0"/>
          </a:p>
        </p:txBody>
      </p:sp>
    </p:spTree>
    <p:extLst>
      <p:ext uri="{BB962C8B-B14F-4D97-AF65-F5344CB8AC3E}">
        <p14:creationId xmlns:p14="http://schemas.microsoft.com/office/powerpoint/2010/main" val="2099890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400f42bb17_6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400f42bb17_6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הלקוח שלנו הוא הרופא המרדים, שמקבל תקציב מבית החולים.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בי"ח קונה עבור הרופא המרדים מבקש תקציב מבי"ח. מי שמספק להם את הפתרון זה החברות שמייצרות להם את הציוד לניטור ההרדמה.</a:t>
            </a:r>
          </a:p>
          <a:p>
            <a:pPr marL="0" lvl="0" indent="0" algn="r" rtl="1">
              <a:spcBef>
                <a:spcPts val="0"/>
              </a:spcBef>
              <a:spcAft>
                <a:spcPts val="0"/>
              </a:spcAft>
              <a:buNone/>
            </a:pPr>
            <a:r>
              <a:rPr lang="he-IL" dirty="0"/>
              <a:t>חברות ביטוח יכולות לתת הנחה, תמריץ כלכלי , לא קונה מאתנו, יכולה לעודד בתי חולים לקנות את זה, הנחה בפוליסת הביטוח למי שיקנה את זה. הנחה לבי"ח יש לו מוטיבציה לקנות את הפתרון. </a:t>
            </a:r>
          </a:p>
          <a:p>
            <a:pPr marL="0" lvl="0" indent="0" algn="r" rtl="1">
              <a:spcBef>
                <a:spcPts val="0"/>
              </a:spcBef>
              <a:spcAft>
                <a:spcPts val="0"/>
              </a:spcAft>
              <a:buNone/>
            </a:pPr>
            <a:r>
              <a:rPr lang="he-IL" dirty="0"/>
              <a:t>יש גם אופציה לבחור ישירות לבתי חולים, לעשות אתר האינטרנט שבו אנחנו נותנים אפשרות לקנות ישירות מהאתר. אבל בכל מקרה תמיד בדברים האלה יש המון מסביב, הדרכות והתקנות צריך שותף בכל מקום גיאוגרפי שייתן תמיכה והדרכה. אבל זאת גם אופציה. שוק שצריך ללמוד אותו, </a:t>
            </a:r>
          </a:p>
          <a:p>
            <a:pPr marL="0" lvl="0" indent="0" algn="r" rtl="1">
              <a:spcBef>
                <a:spcPts val="0"/>
              </a:spcBef>
              <a:spcAft>
                <a:spcPts val="0"/>
              </a:spcAft>
              <a:buNone/>
            </a:pPr>
            <a:r>
              <a:rPr lang="he-IL" dirty="0"/>
              <a:t>פוטנציאלים לשיתופי פעולה עסקיים חברות ביטוח יצרני חומרה </a:t>
            </a:r>
            <a:r>
              <a:rPr lang="he-IL" dirty="0" err="1"/>
              <a:t>רלוונטים</a:t>
            </a:r>
            <a:r>
              <a:rPr lang="he-IL" dirty="0"/>
              <a:t> ובתי חולים</a:t>
            </a:r>
          </a:p>
          <a:p>
            <a:pPr marL="0" lvl="0" indent="0" algn="r" rtl="1">
              <a:spcBef>
                <a:spcPts val="0"/>
              </a:spcBef>
              <a:spcAft>
                <a:spcPts val="0"/>
              </a:spcAft>
              <a:buNone/>
            </a:pPr>
            <a:r>
              <a:rPr lang="he-IL" dirty="0"/>
              <a:t>אנחנו כותבים את התוכנה שרץ עם המחשב על הקסדה</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03d9f7a28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03d9f7a2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אז איך אנחנו מתקדמים? אנחנו צריכים שיהיה לנו את </a:t>
            </a:r>
            <a:r>
              <a:rPr lang="he-IL" dirty="0" err="1"/>
              <a:t>הדטא</a:t>
            </a:r>
            <a:r>
              <a:rPr lang="he-IL" dirty="0"/>
              <a:t> בשביל שאנחנו נוכל לבנות את האלגוריתם שלנו. </a:t>
            </a:r>
          </a:p>
          <a:p>
            <a:pPr marL="0" lvl="0" indent="0" algn="r" rtl="1">
              <a:spcBef>
                <a:spcPts val="0"/>
              </a:spcBef>
              <a:spcAft>
                <a:spcPts val="0"/>
              </a:spcAft>
              <a:buNone/>
            </a:pPr>
            <a:r>
              <a:rPr lang="he-IL" dirty="0"/>
              <a:t>אנחנו צריכים לקבל את המידע הרלוונטי, בשביל זה אנחנו צריכים שיתוף פעולה עם מחלקת הרדמה לצורך עיבוד הנתונים. </a:t>
            </a:r>
          </a:p>
          <a:p>
            <a:pPr marL="0" lvl="0" indent="0" algn="r" rtl="1">
              <a:spcBef>
                <a:spcPts val="0"/>
              </a:spcBef>
              <a:spcAft>
                <a:spcPts val="0"/>
              </a:spcAft>
              <a:buNone/>
            </a:pPr>
            <a:r>
              <a:rPr lang="he-IL" dirty="0"/>
              <a:t>השלב הראשון הוא תכנון הניסויים שאנחנו צריכים בשביל איסוף הנתונים. זה כולל השגת אישור הלסינקי להרצה שלו והכנת מערכת לקראת הניסוי.</a:t>
            </a:r>
          </a:p>
          <a:p>
            <a:pPr marL="0" lvl="0" indent="0" algn="r" rtl="1">
              <a:spcBef>
                <a:spcPts val="0"/>
              </a:spcBef>
              <a:spcAft>
                <a:spcPts val="0"/>
              </a:spcAft>
              <a:buNone/>
            </a:pPr>
            <a:r>
              <a:rPr lang="he-IL" dirty="0"/>
              <a:t>השלב השני הוא הרצת הניסויים ואיסוף הנתונים.</a:t>
            </a:r>
          </a:p>
          <a:p>
            <a:pPr marL="0" lvl="0" indent="0" algn="r" rtl="1">
              <a:spcBef>
                <a:spcPts val="0"/>
              </a:spcBef>
              <a:spcAft>
                <a:spcPts val="0"/>
              </a:spcAft>
              <a:buNone/>
            </a:pPr>
            <a:r>
              <a:rPr lang="he-IL" dirty="0"/>
              <a:t>לאחר שיהיו לנו נתונים נעשה ניתוח נתונים ויצירת אלגוריתם מתאים לפתרון הבעיה, יצירת דמו ראשון והוכחת היתכנות.</a:t>
            </a:r>
          </a:p>
          <a:p>
            <a:pPr marL="0" lvl="0" indent="0" algn="r" rtl="1">
              <a:spcBef>
                <a:spcPts val="0"/>
              </a:spcBef>
              <a:spcAft>
                <a:spcPts val="0"/>
              </a:spcAft>
              <a:buNone/>
            </a:pPr>
            <a:r>
              <a:rPr lang="he-IL" dirty="0"/>
              <a:t>לאחר מכן במרץ 2024 נכין </a:t>
            </a:r>
            <a:r>
              <a:rPr lang="he-IL" dirty="0" err="1"/>
              <a:t>רודמאפ</a:t>
            </a:r>
            <a:r>
              <a:rPr lang="he-IL" dirty="0"/>
              <a:t> חדש.</a:t>
            </a:r>
            <a:endParaRPr dirty="0"/>
          </a:p>
        </p:txBody>
      </p:sp>
    </p:spTree>
    <p:extLst>
      <p:ext uri="{BB962C8B-B14F-4D97-AF65-F5344CB8AC3E}">
        <p14:creationId xmlns:p14="http://schemas.microsoft.com/office/powerpoint/2010/main" val="1528187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he-IL" dirty="0"/>
              <a:t>אני מאוד שמחה לשתף שממש הבוקר </a:t>
            </a:r>
            <a:r>
              <a:rPr lang="he-IL" dirty="0" err="1"/>
              <a:t>היתה</a:t>
            </a:r>
            <a:r>
              <a:rPr lang="he-IL" dirty="0"/>
              <a:t> לנו פגישה עם פרופסור אלכס </a:t>
            </a:r>
            <a:r>
              <a:rPr lang="he-IL" dirty="0" err="1"/>
              <a:t>זלוטניק</a:t>
            </a:r>
            <a:r>
              <a:rPr lang="he-IL" dirty="0"/>
              <a:t>, ראש חטיבת ההרדמה בסורוקה, בשקף הזה אפשר לראות ציטוט שלו. ואני שמחה לבשר שיש לנו איתו שיתוף פעולה בנוגע להוצאה לפועל של המיזם הזה. </a:t>
            </a:r>
          </a:p>
        </p:txBody>
      </p:sp>
    </p:spTree>
    <p:extLst>
      <p:ext uri="{BB962C8B-B14F-4D97-AF65-F5344CB8AC3E}">
        <p14:creationId xmlns:p14="http://schemas.microsoft.com/office/powerpoint/2010/main" val="375378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400f42bb17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400f42bb17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ה</a:t>
            </a:r>
            <a:r>
              <a:rPr lang="en-US" dirty="0"/>
              <a:t>Advisory board</a:t>
            </a:r>
            <a:r>
              <a:rPr lang="he-IL" dirty="0"/>
              <a:t>  שלנו מורכב מפרופסור אורן שריקי ראש המעבדה לפסיכיאטריה חישובית בבן גוריון ודניאל </a:t>
            </a:r>
            <a:r>
              <a:rPr lang="he-IL" dirty="0" err="1"/>
              <a:t>פוליאקוב</a:t>
            </a:r>
            <a:r>
              <a:rPr lang="he-IL" dirty="0"/>
              <a:t> שעושה דוקטורט בפסיכיאטריה חישובית. לשניהם יש </a:t>
            </a:r>
            <a:r>
              <a:rPr lang="he-IL" dirty="0" err="1"/>
              <a:t>נסיון</a:t>
            </a:r>
            <a:r>
              <a:rPr lang="he-IL" dirty="0"/>
              <a:t> רב בתעשייה ובאקדמיה ושניהם ינחו וילוו אותנו </a:t>
            </a:r>
            <a:r>
              <a:rPr lang="he-IL" dirty="0" err="1"/>
              <a:t>בפרוייקט</a:t>
            </a:r>
            <a:r>
              <a:rPr lang="he-IL" dirty="0"/>
              <a:t>.</a:t>
            </a:r>
          </a:p>
          <a:p>
            <a:pPr marL="158750" indent="0" algn="r" rtl="1">
              <a:buNone/>
            </a:pPr>
            <a:r>
              <a:rPr lang="he-IL" dirty="0"/>
              <a:t>פרופסור אורן שריקי מומחה עולמי </a:t>
            </a:r>
            <a:r>
              <a:rPr lang="he-IL" dirty="0" err="1"/>
              <a:t>לנוירוטכנולוגיה</a:t>
            </a:r>
            <a:r>
              <a:rPr lang="he-IL" dirty="0"/>
              <a:t> וניתוח </a:t>
            </a:r>
            <a:r>
              <a:rPr lang="en-US" dirty="0"/>
              <a:t>EEG</a:t>
            </a:r>
            <a:r>
              <a:rPr lang="he-IL" dirty="0"/>
              <a:t> </a:t>
            </a:r>
          </a:p>
          <a:p>
            <a:pPr marL="158750" indent="0" algn="r" rtl="1">
              <a:buNone/>
            </a:pPr>
            <a:r>
              <a:rPr lang="he-IL" dirty="0"/>
              <a:t>דניאל מהנדס תוכנה </a:t>
            </a:r>
            <a:r>
              <a:rPr lang="he-IL" dirty="0" err="1"/>
              <a:t>וביורפואה</a:t>
            </a:r>
            <a:r>
              <a:rPr lang="he-IL" dirty="0"/>
              <a:t>, והוא מסיים את הדוקטורט </a:t>
            </a:r>
          </a:p>
        </p:txBody>
      </p:sp>
    </p:spTree>
    <p:extLst>
      <p:ext uri="{BB962C8B-B14F-4D97-AF65-F5344CB8AC3E}">
        <p14:creationId xmlns:p14="http://schemas.microsoft.com/office/powerpoint/2010/main" val="1133883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אם אני אסכם בקצרה את מה שדיברנו עליו, אנחנו נמצאים בתקופת זמן מיוחדת שבזכות התקדמות טכנולוגית ומחקרית, אנחנו נמצאים בנקודה קריטית של התכנות למוצר שלא הייתה קיימת קודם, ויכול משמעותית להוריד סבל ולעזור לרופאים המטפלים יש לנו את הצוות הטוב ביותר בתחום הזה, ויש לנו התחלה של הוכחת התכנות.</a:t>
            </a:r>
          </a:p>
          <a:p>
            <a:pPr marL="0" lvl="0" indent="0" algn="r" rtl="0">
              <a:spcBef>
                <a:spcPts val="0"/>
              </a:spcBef>
              <a:spcAft>
                <a:spcPts val="0"/>
              </a:spcAft>
              <a:buClr>
                <a:schemeClr val="dk1"/>
              </a:buClr>
              <a:buSzPts val="1100"/>
              <a:buFont typeface="Arial"/>
              <a:buNone/>
            </a:pPr>
            <a:endParaRPr lang="he-IL" sz="1100" b="0" dirty="0">
              <a:solidFill>
                <a:schemeClr val="lt1"/>
              </a:solidFill>
              <a:latin typeface="IBM Plex Sans Medium"/>
              <a:sym typeface="IBM Plex Sans Medium"/>
            </a:endParaRPr>
          </a:p>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יש לנו את הצוות הטוב ביותר בתחום הזה</a:t>
            </a:r>
          </a:p>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יש לנו בסיס להוכחת היתכנות </a:t>
            </a:r>
          </a:p>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יש פוטנציאל עסקי גדול, אנחנו בבדיקות מול גורמים כמו ראשי מחלקות הרדמה בבתי חולים</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73cd25692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173cd2569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IBM Plex Sans Medium"/>
              <a:buChar char="●"/>
            </a:pPr>
            <a:r>
              <a:rPr lang="en" sz="1400">
                <a:solidFill>
                  <a:schemeClr val="dk1"/>
                </a:solidFill>
                <a:latin typeface="IBM Plex Sans Medium"/>
                <a:ea typeface="IBM Plex Sans Medium"/>
                <a:cs typeface="IBM Plex Sans Medium"/>
                <a:sym typeface="IBM Plex Sans Medium"/>
              </a:rPr>
              <a:t>Use the information in this slide to talk about the implementation..</a:t>
            </a:r>
            <a:endParaRPr sz="1400">
              <a:solidFill>
                <a:schemeClr val="dk1"/>
              </a:solidFill>
              <a:latin typeface="IBM Plex Sans Medium"/>
              <a:ea typeface="IBM Plex Sans Medium"/>
              <a:cs typeface="IBM Plex Sans Medium"/>
              <a:sym typeface="IBM Plex Sans Medium"/>
            </a:endParaRPr>
          </a:p>
          <a:p>
            <a:pPr marL="457200" lvl="0" indent="-317500" algn="l" rtl="0">
              <a:spcBef>
                <a:spcPts val="0"/>
              </a:spcBef>
              <a:spcAft>
                <a:spcPts val="0"/>
              </a:spcAft>
              <a:buClr>
                <a:schemeClr val="dk1"/>
              </a:buClr>
              <a:buSzPts val="1400"/>
              <a:buFont typeface="IBM Plex Sans Medium"/>
              <a:buChar char="●"/>
            </a:pPr>
            <a:r>
              <a:rPr lang="en" sz="1400">
                <a:solidFill>
                  <a:schemeClr val="dk1"/>
                </a:solidFill>
                <a:latin typeface="IBM Plex Sans Medium"/>
                <a:ea typeface="IBM Plex Sans Medium"/>
                <a:cs typeface="IBM Plex Sans Medium"/>
                <a:sym typeface="IBM Plex Sans Medium"/>
              </a:rPr>
              <a:t>Help reduce diagnostic and anesthesia errors - should we write it down?</a:t>
            </a:r>
            <a:endParaRPr sz="1400">
              <a:solidFill>
                <a:schemeClr val="dk1"/>
              </a:solidFill>
              <a:latin typeface="IBM Plex Sans Medium"/>
              <a:ea typeface="IBM Plex Sans Medium"/>
              <a:cs typeface="IBM Plex Sans Medium"/>
              <a:sym typeface="IBM Plex Sans Medium"/>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0f42bb17_6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0f42bb17_6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chemeClr val="dk1"/>
              </a:buClr>
              <a:buSzPts val="1100"/>
              <a:buFont typeface="Arial"/>
              <a:buNone/>
              <a:tabLst/>
              <a:defRPr/>
            </a:pPr>
            <a:r>
              <a:rPr lang="he-IL" b="1" i="0" dirty="0">
                <a:solidFill>
                  <a:srgbClr val="35495E"/>
                </a:solidFill>
                <a:effectLst/>
                <a:latin typeface="Montserrat" panose="020B0604020202020204" pitchFamily="2" charset="0"/>
              </a:rPr>
              <a:t>לפי בדיקה שעשינו,  </a:t>
            </a:r>
            <a:endParaRPr lang="en-US" b="1" i="0" dirty="0">
              <a:solidFill>
                <a:srgbClr val="35495E"/>
              </a:solidFill>
              <a:effectLst/>
              <a:latin typeface="Montserrat" panose="020B0604020202020204" pitchFamily="2"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b="1" i="0" dirty="0">
              <a:solidFill>
                <a:srgbClr val="35495E"/>
              </a:solidFill>
              <a:effectLst/>
              <a:latin typeface="Montserrat" panose="020B0604020202020204" pitchFamily="2"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i="0" dirty="0">
                <a:solidFill>
                  <a:srgbClr val="35495E"/>
                </a:solidFill>
                <a:effectLst/>
                <a:latin typeface="Montserrat" panose="020B0604020202020204" pitchFamily="2" charset="0"/>
              </a:rPr>
              <a:t>Surgical Equipment Market Size is projected to reach USD 31.77 Billion by 2030, growing at a CAGR of 9.31% (according to Investopedia)</a:t>
            </a: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 Surgical healthcare market, not focus on the EEG market.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shows only one aspect. We need to investigate several market potentials with regards to general anesthesia, post operative trauma, pharma…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 additional options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need to make sure what we’re presenting is relevant.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To be determined.</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need to check if the general anesthesia market is also relevant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Also the pharma market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sz="1400" dirty="0">
                <a:solidFill>
                  <a:srgbClr val="565656"/>
                </a:solidFill>
                <a:highlight>
                  <a:srgbClr val="FFFFFF"/>
                </a:highlight>
                <a:latin typeface="Open Sans"/>
                <a:ea typeface="Open Sans"/>
                <a:cs typeface="Open Sans"/>
                <a:sym typeface="Open Sans"/>
              </a:rPr>
              <a:t>Rise in Number of Surgical Procedures and Increase in Global Geriatric Population with Major Chronic Diseases to Drive Market</a:t>
            </a:r>
          </a:p>
          <a:p>
            <a:pPr marL="0" lvl="0" indent="0" algn="l" rtl="0">
              <a:spcBef>
                <a:spcPts val="0"/>
              </a:spcBef>
              <a:spcAft>
                <a:spcPts val="0"/>
              </a:spcAft>
              <a:buNone/>
            </a:pP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400" dirty="0">
                <a:solidFill>
                  <a:srgbClr val="565656"/>
                </a:solidFill>
                <a:highlight>
                  <a:srgbClr val="FFFFFF"/>
                </a:highlight>
                <a:latin typeface="Open Sans"/>
                <a:ea typeface="Open Sans"/>
                <a:cs typeface="Open Sans"/>
                <a:sym typeface="Open Sans"/>
              </a:rPr>
              <a:t>DEPTH OF ANESTHESIA MONITORING DEVICES: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solidFill>
                  <a:schemeClr val="lt1"/>
                </a:solidFill>
                <a:latin typeface="IBM Plex Sans"/>
                <a:ea typeface="IBM Plex Sans"/>
                <a:cs typeface="IBM Plex Sans"/>
                <a:sym typeface="IBM Plex Sans"/>
              </a:rPr>
              <a:t>401 million by 2030 with 5.2% CAGR</a:t>
            </a: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US" sz="2000" b="1" dirty="0">
                <a:solidFill>
                  <a:schemeClr val="lt1"/>
                </a:solidFill>
                <a:latin typeface="IBM Plex Sans"/>
                <a:ea typeface="IBM Plex Sans"/>
                <a:cs typeface="IBM Plex Sans"/>
                <a:sym typeface="IBM Plex Sans"/>
              </a:rPr>
              <a:t>Market constraints now:</a:t>
            </a:r>
          </a:p>
          <a:p>
            <a:pPr marL="457200" lvl="0" indent="-298450" algn="l" rtl="0">
              <a:spcBef>
                <a:spcPts val="0"/>
              </a:spcBef>
              <a:spcAft>
                <a:spcPts val="0"/>
              </a:spcAft>
              <a:buClr>
                <a:schemeClr val="lt1"/>
              </a:buClr>
              <a:buSzPts val="1100"/>
              <a:buFont typeface="IBM Plex Sans Medium"/>
              <a:buChar char="●"/>
            </a:pPr>
            <a:r>
              <a:rPr lang="en-US" sz="1400" dirty="0">
                <a:solidFill>
                  <a:schemeClr val="lt1"/>
                </a:solidFill>
                <a:latin typeface="IBM Plex Sans Medium"/>
                <a:ea typeface="IBM Plex Sans Medium"/>
                <a:cs typeface="IBM Plex Sans Medium"/>
                <a:sym typeface="IBM Plex Sans Medium"/>
              </a:rPr>
              <a:t>Conventional techniques </a:t>
            </a:r>
          </a:p>
          <a:p>
            <a:pPr marL="457200" lvl="0" indent="-298450" algn="l" rtl="0">
              <a:spcBef>
                <a:spcPts val="0"/>
              </a:spcBef>
              <a:spcAft>
                <a:spcPts val="0"/>
              </a:spcAft>
              <a:buClr>
                <a:schemeClr val="lt1"/>
              </a:buClr>
              <a:buSzPts val="1100"/>
              <a:buFont typeface="IBM Plex Sans Medium"/>
              <a:buChar char="●"/>
            </a:pPr>
            <a:r>
              <a:rPr lang="en-US" sz="1400" dirty="0">
                <a:solidFill>
                  <a:schemeClr val="lt1"/>
                </a:solidFill>
                <a:latin typeface="IBM Plex Sans Medium"/>
                <a:ea typeface="IBM Plex Sans Medium"/>
                <a:cs typeface="IBM Plex Sans Medium"/>
                <a:sym typeface="IBM Plex Sans Medium"/>
              </a:rPr>
              <a:t>High cost of devices </a:t>
            </a: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US" sz="1600" b="1" dirty="0">
                <a:solidFill>
                  <a:schemeClr val="lt1"/>
                </a:solidFill>
                <a:latin typeface="IBM Plex Sans"/>
                <a:ea typeface="IBM Plex Sans"/>
                <a:cs typeface="IBM Plex Sans"/>
                <a:sym typeface="IBM Plex Sans"/>
              </a:rPr>
              <a:t>Going Forward:</a:t>
            </a:r>
          </a:p>
          <a:p>
            <a:pPr marL="457200" lvl="0" indent="-298450" algn="l" rtl="0">
              <a:spcBef>
                <a:spcPts val="0"/>
              </a:spcBef>
              <a:spcAft>
                <a:spcPts val="0"/>
              </a:spcAft>
              <a:buClr>
                <a:schemeClr val="lt1"/>
              </a:buClr>
              <a:buSzPts val="1100"/>
              <a:buFont typeface="IBM Plex Sans"/>
              <a:buChar char="●"/>
            </a:pPr>
            <a:r>
              <a:rPr lang="en-US" sz="1100" dirty="0">
                <a:solidFill>
                  <a:schemeClr val="lt1"/>
                </a:solidFill>
                <a:latin typeface="IBM Plex Sans"/>
                <a:ea typeface="IBM Plex Sans"/>
                <a:cs typeface="IBM Plex Sans"/>
                <a:sym typeface="IBM Plex Sans"/>
              </a:rPr>
              <a:t>Rise in the number of surgical procedures</a:t>
            </a:r>
          </a:p>
          <a:p>
            <a:pPr marL="457200" lvl="0" indent="-298450" algn="l" rtl="0">
              <a:spcBef>
                <a:spcPts val="0"/>
              </a:spcBef>
              <a:spcAft>
                <a:spcPts val="0"/>
              </a:spcAft>
              <a:buClr>
                <a:schemeClr val="lt1"/>
              </a:buClr>
              <a:buSzPts val="1100"/>
              <a:buFont typeface="IBM Plex Sans"/>
              <a:buChar char="●"/>
            </a:pPr>
            <a:r>
              <a:rPr lang="en-US" sz="1100" dirty="0">
                <a:solidFill>
                  <a:schemeClr val="lt1"/>
                </a:solidFill>
                <a:latin typeface="IBM Plex Sans"/>
                <a:ea typeface="IBM Plex Sans"/>
                <a:cs typeface="IBM Plex Sans"/>
                <a:sym typeface="IBM Plex Sans"/>
              </a:rPr>
              <a:t>Increase in Global Geriatric Population with MCD</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173cd25692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173cd25692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chemeClr val="dk1"/>
              </a:buClr>
              <a:buSzPts val="1650"/>
              <a:buFont typeface="Georgia"/>
              <a:buChar char="●"/>
            </a:pPr>
            <a:r>
              <a:rPr lang="en" sz="1650" dirty="0">
                <a:solidFill>
                  <a:schemeClr val="dk1"/>
                </a:solidFill>
                <a:highlight>
                  <a:srgbClr val="FFFFFF"/>
                </a:highlight>
                <a:latin typeface="Georgia"/>
                <a:ea typeface="Georgia"/>
                <a:cs typeface="Georgia"/>
                <a:sym typeface="Georgia"/>
              </a:rPr>
              <a:t>Create a table with check marks and X in what’s our advantages </a:t>
            </a:r>
            <a:endParaRPr sz="1650" dirty="0">
              <a:solidFill>
                <a:schemeClr val="dk1"/>
              </a:solidFill>
              <a:highlight>
                <a:srgbClr val="FFFFFF"/>
              </a:highlight>
              <a:latin typeface="Georgia"/>
              <a:ea typeface="Georgia"/>
              <a:cs typeface="Georgia"/>
              <a:sym typeface="Georgia"/>
            </a:endParaRPr>
          </a:p>
          <a:p>
            <a:pPr marL="0" lvl="0" indent="0" algn="l" rtl="0">
              <a:spcBef>
                <a:spcPts val="0"/>
              </a:spcBef>
              <a:spcAft>
                <a:spcPts val="0"/>
              </a:spcAft>
              <a:buNone/>
            </a:pPr>
            <a:r>
              <a:rPr lang="en" sz="1650" dirty="0">
                <a:solidFill>
                  <a:schemeClr val="dk1"/>
                </a:solidFill>
                <a:highlight>
                  <a:srgbClr val="FFFFFF"/>
                </a:highlight>
                <a:latin typeface="Georgia"/>
                <a:ea typeface="Georgia"/>
                <a:cs typeface="Georgia"/>
                <a:sym typeface="Georgia"/>
              </a:rPr>
              <a:t> </a:t>
            </a:r>
            <a:r>
              <a:rPr lang="en" sz="1200" dirty="0">
                <a:solidFill>
                  <a:srgbClr val="53565A"/>
                </a:solidFill>
                <a:highlight>
                  <a:srgbClr val="F3F3F3"/>
                </a:highlight>
              </a:rPr>
              <a:t>By providing insight into the direct and patient-specific effects of anesthesia on the brain, the BIS™ brain monitoring system helps clinicians determine and administer the precise amount of drug to meet the needs of each individual patient, leading to increased patient anesthesia satisfaction.</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4008c95b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4008c95b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maybe a competetive table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מה שכל כך מיוחד בפרויקט שלנו, זה לראשונה, גם מבחינה מדעית וגם מבחינה טכנולוגית מתאפשר פתרון אמיתי לבעיה הזאת. מעבר לכך, זאת המומחיות של פרופסור אורן שריקי שמנחה אותנו. </a:t>
            </a:r>
          </a:p>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3661426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1710476bc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1710476bc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0"/>
              </a:spcBef>
              <a:spcAft>
                <a:spcPts val="0"/>
              </a:spcAft>
              <a:buClr>
                <a:schemeClr val="dk1"/>
              </a:buClr>
              <a:buSzPts val="1100"/>
              <a:buFont typeface="Arial"/>
              <a:buNone/>
            </a:pPr>
            <a:r>
              <a:rPr lang="he-IL" dirty="0"/>
              <a:t>הבעיה שלנו נוגעת למספר </a:t>
            </a:r>
            <a:r>
              <a:rPr lang="he-IL" dirty="0" err="1"/>
              <a:t>מימדים</a:t>
            </a:r>
            <a:r>
              <a:rPr lang="he-IL" dirty="0"/>
              <a:t>:</a:t>
            </a:r>
          </a:p>
          <a:p>
            <a:pPr marL="0" lvl="0" indent="0" algn="r" rtl="1">
              <a:lnSpc>
                <a:spcPct val="115000"/>
              </a:lnSpc>
              <a:spcBef>
                <a:spcPts val="0"/>
              </a:spcBef>
              <a:spcAft>
                <a:spcPts val="0"/>
              </a:spcAft>
              <a:buClr>
                <a:schemeClr val="dk1"/>
              </a:buClr>
              <a:buSzPts val="1100"/>
              <a:buFont typeface="Arial"/>
              <a:buNone/>
            </a:pPr>
            <a:r>
              <a:rPr lang="he-IL" dirty="0" err="1"/>
              <a:t>מימד</a:t>
            </a:r>
            <a:r>
              <a:rPr lang="he-IL" dirty="0"/>
              <a:t> ראשון זה היבט של ניתוחים בהרדמה מלאה – בין 1 ל2 מתוך 1000 אנשים שנכנסים לניתוח בהרדמה מלאה יחווה ערות בהרדמה- הוא יהיה בהכרה, ירגיש את </a:t>
            </a:r>
            <a:r>
              <a:rPr lang="he-IL" dirty="0" err="1"/>
              <a:t>הכל</a:t>
            </a:r>
            <a:r>
              <a:rPr lang="he-IL" dirty="0"/>
              <a:t> אבל לא יוכל להגיב בגלל החומר המרדים שמשתק את השרירים. מעבר לזה, יש מקרים שמגיבים לפקודות במהלך ניתוח, כלומר יש מודעות במהלך הניתוח, אבל לא זוכרים את זה אחרי. </a:t>
            </a:r>
          </a:p>
          <a:p>
            <a:pPr marL="0" lvl="0" indent="0" algn="r" rtl="1">
              <a:lnSpc>
                <a:spcPct val="115000"/>
              </a:lnSpc>
              <a:spcBef>
                <a:spcPts val="0"/>
              </a:spcBef>
              <a:spcAft>
                <a:spcPts val="0"/>
              </a:spcAft>
              <a:buClr>
                <a:schemeClr val="dk1"/>
              </a:buClr>
              <a:buSzPts val="1100"/>
              <a:buFont typeface="Arial"/>
              <a:buNone/>
            </a:pPr>
            <a:r>
              <a:rPr lang="he-IL" dirty="0"/>
              <a:t>גם באבחון הפרעות הכרה שבמבצע הנוירולוג וגם בעולם המחקר של בהפרעות ההכרה ניתן להשתמש במוצר ה</a:t>
            </a:r>
            <a:r>
              <a:rPr lang="en-US" dirty="0"/>
              <a:t>consciousness index</a:t>
            </a:r>
            <a:r>
              <a:rPr lang="he-IL" dirty="0"/>
              <a:t>, הוא יעזור לתת לנוירולוג חוות דעת שניה ולחוקר של הפרעות ההכרה תיוג אמין למצב של המטופלים. </a:t>
            </a:r>
            <a:endParaRPr lang="en" dirty="0"/>
          </a:p>
          <a:p>
            <a:pPr marL="0" lvl="0" indent="0" algn="l" rtl="0">
              <a:lnSpc>
                <a:spcPct val="115000"/>
              </a:lnSpc>
              <a:spcBef>
                <a:spcPts val="0"/>
              </a:spcBef>
              <a:spcAft>
                <a:spcPts val="0"/>
              </a:spcAft>
              <a:buClr>
                <a:schemeClr val="dk1"/>
              </a:buClr>
              <a:buSzPts val="1100"/>
              <a:buFont typeface="Arial"/>
              <a:buNone/>
            </a:pPr>
            <a:r>
              <a:rPr lang="he-IL" dirty="0"/>
              <a:t>ו</a:t>
            </a:r>
            <a:endParaRPr lang="en" dirty="0"/>
          </a:p>
          <a:p>
            <a:pPr marL="0" lvl="0" indent="0" algn="l" rtl="0">
              <a:lnSpc>
                <a:spcPct val="115000"/>
              </a:lnSpc>
              <a:spcBef>
                <a:spcPts val="0"/>
              </a:spcBef>
              <a:spcAft>
                <a:spcPts val="0"/>
              </a:spcAft>
              <a:buClr>
                <a:schemeClr val="dk1"/>
              </a:buClr>
              <a:buSzPts val="1100"/>
              <a:buFont typeface="Arial"/>
              <a:buNone/>
            </a:pPr>
            <a:r>
              <a:rPr lang="en" dirty="0"/>
              <a:t>RYAN: </a:t>
            </a:r>
            <a:endParaRPr dirty="0"/>
          </a:p>
          <a:p>
            <a:pPr marL="0" lvl="0" indent="0" algn="l" rtl="0">
              <a:lnSpc>
                <a:spcPct val="115000"/>
              </a:lnSpc>
              <a:spcBef>
                <a:spcPts val="0"/>
              </a:spcBef>
              <a:spcAft>
                <a:spcPts val="0"/>
              </a:spcAft>
              <a:buClr>
                <a:schemeClr val="dk1"/>
              </a:buClr>
              <a:buSzPts val="1100"/>
              <a:buFont typeface="Arial"/>
              <a:buNone/>
            </a:pPr>
            <a:r>
              <a:rPr lang="en" dirty="0"/>
              <a:t>	</a:t>
            </a:r>
            <a:endParaRPr dirty="0"/>
          </a:p>
          <a:p>
            <a:pPr marL="0" lvl="0" indent="0" algn="l" rtl="0">
              <a:lnSpc>
                <a:spcPct val="115000"/>
              </a:lnSpc>
              <a:spcBef>
                <a:spcPts val="0"/>
              </a:spcBef>
              <a:spcAft>
                <a:spcPts val="0"/>
              </a:spcAft>
              <a:buClr>
                <a:schemeClr val="dk1"/>
              </a:buClr>
              <a:buSzPts val="1100"/>
              <a:buFont typeface="Arial"/>
              <a:buNone/>
            </a:pPr>
            <a:endParaRPr dirty="0"/>
          </a:p>
          <a:p>
            <a:pPr marL="457200" lvl="0" indent="-298450" algn="l" rtl="0">
              <a:lnSpc>
                <a:spcPct val="115000"/>
              </a:lnSpc>
              <a:spcBef>
                <a:spcPts val="0"/>
              </a:spcBef>
              <a:spcAft>
                <a:spcPts val="0"/>
              </a:spcAft>
              <a:buSzPts val="1100"/>
              <a:buAutoNum type="arabicPeriod"/>
            </a:pPr>
            <a:r>
              <a:rPr lang="en" dirty="0"/>
              <a:t>Unresponsive wakefulness syndrome (UWS)</a:t>
            </a:r>
            <a:endParaRPr dirty="0"/>
          </a:p>
          <a:p>
            <a:pPr marL="457200" lvl="0" indent="-298450" algn="l" rtl="0">
              <a:lnSpc>
                <a:spcPct val="115000"/>
              </a:lnSpc>
              <a:spcBef>
                <a:spcPts val="0"/>
              </a:spcBef>
              <a:spcAft>
                <a:spcPts val="0"/>
              </a:spcAft>
              <a:buSzPts val="1100"/>
              <a:buAutoNum type="arabicPeriod"/>
            </a:pPr>
            <a:r>
              <a:rPr lang="en" dirty="0"/>
              <a:t>Minimally conscious states (MCS)</a:t>
            </a:r>
            <a:endParaRPr dirty="0"/>
          </a:p>
          <a:p>
            <a:pPr marL="457200" lvl="0" indent="-298450" algn="l" rtl="0">
              <a:lnSpc>
                <a:spcPct val="115000"/>
              </a:lnSpc>
              <a:spcBef>
                <a:spcPts val="0"/>
              </a:spcBef>
              <a:spcAft>
                <a:spcPts val="0"/>
              </a:spcAft>
              <a:buSzPts val="1100"/>
              <a:buAutoNum type="arabicPeriod"/>
            </a:pPr>
            <a:r>
              <a:rPr lang="en" dirty="0"/>
              <a:t>Intraoperative awareness</a:t>
            </a:r>
            <a:endParaRPr dirty="0"/>
          </a:p>
          <a:p>
            <a:pPr marL="457200" lvl="0" indent="-298450" algn="l" rtl="0">
              <a:lnSpc>
                <a:spcPct val="115000"/>
              </a:lnSpc>
              <a:spcBef>
                <a:spcPts val="0"/>
              </a:spcBef>
              <a:spcAft>
                <a:spcPts val="0"/>
              </a:spcAft>
              <a:buSzPts val="1100"/>
              <a:buAutoNum type="arabicPeriod"/>
            </a:pPr>
            <a:r>
              <a:rPr lang="en" dirty="0"/>
              <a:t>Postoperative delirium</a:t>
            </a:r>
            <a:endParaRPr dirty="0"/>
          </a:p>
          <a:p>
            <a:pPr marL="457200" lvl="0" indent="-298450" algn="l" rtl="0">
              <a:lnSpc>
                <a:spcPct val="115000"/>
              </a:lnSpc>
              <a:spcBef>
                <a:spcPts val="0"/>
              </a:spcBef>
              <a:spcAft>
                <a:spcPts val="0"/>
              </a:spcAft>
              <a:buSzPts val="1100"/>
              <a:buAutoNum type="arabicPeriod"/>
            </a:pPr>
            <a:r>
              <a:rPr lang="en" dirty="0"/>
              <a:t>Cognitive dysfunction</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dirty="0"/>
              <a:t>We will concentrate on the surgical and diagnostic market because we …</a:t>
            </a:r>
            <a:endParaRPr dirty="0"/>
          </a:p>
          <a:p>
            <a:pPr marL="0" lvl="0" indent="0" algn="l" rtl="0">
              <a:lnSpc>
                <a:spcPct val="115000"/>
              </a:lnSpc>
              <a:spcBef>
                <a:spcPts val="0"/>
              </a:spcBef>
              <a:spcAft>
                <a:spcPts val="0"/>
              </a:spcAft>
              <a:buClr>
                <a:schemeClr val="dk1"/>
              </a:buClr>
              <a:buSzPts val="1100"/>
              <a:buFont typeface="Arial"/>
              <a:buNone/>
            </a:pPr>
            <a:r>
              <a:rPr lang="en" dirty="0"/>
              <a:t>Reduce healthcare costs</a:t>
            </a:r>
            <a:endParaRPr dirty="0"/>
          </a:p>
          <a:p>
            <a:pPr marL="0" lvl="0" indent="0" algn="l" rtl="0">
              <a:lnSpc>
                <a:spcPct val="115000"/>
              </a:lnSpc>
              <a:spcBef>
                <a:spcPts val="0"/>
              </a:spcBef>
              <a:spcAft>
                <a:spcPts val="0"/>
              </a:spcAft>
              <a:buClr>
                <a:schemeClr val="dk1"/>
              </a:buClr>
              <a:buSzPts val="1100"/>
              <a:buFont typeface="Arial"/>
              <a:buNone/>
            </a:pPr>
            <a:r>
              <a:rPr lang="en" dirty="0"/>
              <a:t>Diagnostic tool</a:t>
            </a:r>
            <a:endParaRPr dirty="0"/>
          </a:p>
          <a:p>
            <a:pPr marL="0" lvl="0" indent="0" algn="l" rtl="0">
              <a:lnSpc>
                <a:spcPct val="115000"/>
              </a:lnSpc>
              <a:spcBef>
                <a:spcPts val="0"/>
              </a:spcBef>
              <a:spcAft>
                <a:spcPts val="0"/>
              </a:spcAft>
              <a:buClr>
                <a:schemeClr val="dk1"/>
              </a:buClr>
              <a:buSzPts val="1100"/>
              <a:buFont typeface="Arial"/>
              <a:buNone/>
            </a:pPr>
            <a:r>
              <a:rPr lang="en" dirty="0"/>
              <a:t>Anesthesia </a:t>
            </a:r>
            <a:endParaRPr dirty="0"/>
          </a:p>
          <a:p>
            <a:pPr marL="0" lvl="0" indent="0" algn="l" rtl="0">
              <a:lnSpc>
                <a:spcPct val="115000"/>
              </a:lnSpc>
              <a:spcBef>
                <a:spcPts val="0"/>
              </a:spcBef>
              <a:spcAft>
                <a:spcPts val="0"/>
              </a:spcAft>
              <a:buClr>
                <a:schemeClr val="dk1"/>
              </a:buClr>
              <a:buSzPts val="1100"/>
              <a:buFont typeface="Arial"/>
              <a:buNone/>
            </a:pPr>
            <a:r>
              <a:rPr lang="en" dirty="0"/>
              <a:t>In this initial stage, these are some potential implementations.. As we proceed we might find more possible </a:t>
            </a:r>
            <a:r>
              <a:rPr lang="en" dirty="0">
                <a:solidFill>
                  <a:schemeClr val="dk1"/>
                </a:solidFill>
              </a:rPr>
              <a:t>implementations</a:t>
            </a:r>
            <a:r>
              <a:rPr lang="en" dirty="0"/>
              <a:t>- perhaps in phramas this can be of use for research regarding anesthesia or psychiatric medications.</a:t>
            </a:r>
            <a:endParaRPr dirty="0"/>
          </a:p>
          <a:p>
            <a:pPr marL="0" lvl="0" indent="0" algn="l" rtl="0">
              <a:lnSpc>
                <a:spcPct val="115000"/>
              </a:lnSpc>
              <a:spcBef>
                <a:spcPts val="0"/>
              </a:spcBef>
              <a:spcAft>
                <a:spcPts val="0"/>
              </a:spcAft>
              <a:buClr>
                <a:schemeClr val="dk1"/>
              </a:buClr>
              <a:buSzPts val="1100"/>
              <a:buFont typeface="Arial"/>
              <a:buNone/>
            </a:pPr>
            <a:r>
              <a:rPr lang="en" dirty="0"/>
              <a:t>Maybe it can be a tool for research in pharmacy companies- how patient's consciousness react to medication?</a:t>
            </a:r>
            <a:endParaRPr dirty="0"/>
          </a:p>
          <a:p>
            <a:pPr marL="0" lvl="0" indent="0" algn="l" rtl="0">
              <a:lnSpc>
                <a:spcPct val="115000"/>
              </a:lnSpc>
              <a:spcBef>
                <a:spcPts val="0"/>
              </a:spcBef>
              <a:spcAft>
                <a:spcPts val="0"/>
              </a:spcAft>
              <a:buClr>
                <a:schemeClr val="dk1"/>
              </a:buClr>
              <a:buSzPts val="1100"/>
              <a:buFont typeface="Arial"/>
              <a:buNone/>
            </a:pPr>
            <a:r>
              <a:rPr lang="en" dirty="0"/>
              <a:t>The surgical problem was illustrated in the beginning of our presentation</a:t>
            </a:r>
            <a:endParaRPr dirty="0"/>
          </a:p>
          <a:p>
            <a:pPr marL="0" lvl="0" indent="0" algn="l" rtl="0">
              <a:lnSpc>
                <a:spcPct val="115000"/>
              </a:lnSpc>
              <a:spcBef>
                <a:spcPts val="0"/>
              </a:spcBef>
              <a:spcAft>
                <a:spcPts val="0"/>
              </a:spcAft>
              <a:buClr>
                <a:schemeClr val="dk1"/>
              </a:buClr>
              <a:buSzPts val="1100"/>
              <a:buFont typeface="Arial"/>
              <a:buNone/>
            </a:pPr>
            <a:r>
              <a:rPr lang="en" dirty="0"/>
              <a:t>Minimise the postoperative…</a:t>
            </a:r>
            <a:endParaRPr dirty="0"/>
          </a:p>
          <a:p>
            <a:pPr marL="457200" lvl="0" indent="-298450" algn="l" rtl="0">
              <a:lnSpc>
                <a:spcPct val="115000"/>
              </a:lnSpc>
              <a:spcBef>
                <a:spcPts val="0"/>
              </a:spcBef>
              <a:spcAft>
                <a:spcPts val="0"/>
              </a:spcAft>
              <a:buSzPts val="1100"/>
              <a:buChar char="●"/>
            </a:pPr>
            <a:r>
              <a:rPr lang="en" dirty="0"/>
              <a:t>Take off the research and just mention.</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772877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 הרזולוציה שלנו תהיה יותר גבוהה ממה שיש היום בשוק</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366142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dc26674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dc26674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rPr>
              <a:t>כדי להמחיש את הבעיה שאנחנו רוצים לפתור</a:t>
            </a:r>
          </a:p>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rPr>
              <a:t>אני רוצה להכיר לכם את מאט </a:t>
            </a:r>
            <a:r>
              <a:rPr lang="he-IL" sz="1400" dirty="0" err="1">
                <a:solidFill>
                  <a:schemeClr val="dk1"/>
                </a:solidFill>
              </a:rPr>
              <a:t>קסוול</a:t>
            </a:r>
            <a:r>
              <a:rPr lang="he-IL" sz="1400" dirty="0">
                <a:solidFill>
                  <a:schemeClr val="dk1"/>
                </a:solidFill>
              </a:rPr>
              <a:t>. מאט נכנס </a:t>
            </a:r>
            <a:r>
              <a:rPr lang="he-IL" sz="1400" dirty="0" err="1">
                <a:solidFill>
                  <a:schemeClr val="dk1"/>
                </a:solidFill>
              </a:rPr>
              <a:t>לניתח</a:t>
            </a:r>
            <a:r>
              <a:rPr lang="he-IL" sz="1400" dirty="0">
                <a:solidFill>
                  <a:schemeClr val="dk1"/>
                </a:solidFill>
              </a:rPr>
              <a:t> בהרדמה מלאה ב2020, ובסרטון הבא הוא משתף את החוויה שלו. (להראות 00:50-01:20)</a:t>
            </a:r>
          </a:p>
          <a:p>
            <a:pPr marL="0" lvl="0" indent="0" algn="l" rtl="0">
              <a:lnSpc>
                <a:spcPct val="150000"/>
              </a:lnSpc>
              <a:spcBef>
                <a:spcPts val="0"/>
              </a:spcBef>
              <a:spcAft>
                <a:spcPts val="0"/>
              </a:spcAft>
              <a:buNone/>
            </a:pPr>
            <a:r>
              <a:rPr lang="he-IL" sz="1400" dirty="0">
                <a:solidFill>
                  <a:schemeClr val="dk1"/>
                </a:solidFill>
                <a:highlight>
                  <a:srgbClr val="FFFFFF"/>
                </a:highlight>
              </a:rPr>
              <a:t>אני בטוחה שאף אחד מאתנו לא היה רוצה לחוות טראומה כזאת.</a:t>
            </a:r>
          </a:p>
          <a:p>
            <a:pPr marL="0" lvl="0" indent="0" algn="l" rtl="0">
              <a:lnSpc>
                <a:spcPct val="150000"/>
              </a:lnSpc>
              <a:spcBef>
                <a:spcPts val="0"/>
              </a:spcBef>
              <a:spcAft>
                <a:spcPts val="0"/>
              </a:spcAft>
              <a:buNone/>
            </a:pPr>
            <a:r>
              <a:rPr lang="he-IL" sz="1400" dirty="0">
                <a:solidFill>
                  <a:schemeClr val="dk1"/>
                </a:solidFill>
                <a:highlight>
                  <a:srgbClr val="FFFFFF"/>
                </a:highlight>
              </a:rPr>
              <a:t>אנחנו כאן היום במטרה למנוע תופעות טראומטיות כאלה, של ערות בהרדמה. </a:t>
            </a:r>
          </a:p>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highlight>
                  <a:srgbClr val="FFFFFF"/>
                </a:highlight>
              </a:rPr>
              <a:t>הודות לחדשנות שלנו, מצאנו פתרון אמין בעלות נמוכה.</a:t>
            </a:r>
          </a:p>
          <a:p>
            <a:pPr marL="0" lvl="0" indent="0" algn="l" rtl="0">
              <a:lnSpc>
                <a:spcPct val="150000"/>
              </a:lnSpc>
              <a:spcBef>
                <a:spcPts val="0"/>
              </a:spcBef>
              <a:spcAft>
                <a:spcPts val="0"/>
              </a:spcAft>
              <a:buNone/>
            </a:pPr>
            <a:endParaRPr lang="he-IL" sz="1400" dirty="0">
              <a:solidFill>
                <a:schemeClr val="dk1"/>
              </a:solidFill>
              <a:highlight>
                <a:srgbClr val="FFFFFF"/>
              </a:highlight>
            </a:endParaRPr>
          </a:p>
          <a:p>
            <a:pPr marL="0" lvl="0" indent="0" algn="l" rtl="0">
              <a:lnSpc>
                <a:spcPct val="150000"/>
              </a:lnSpc>
              <a:spcBef>
                <a:spcPts val="0"/>
              </a:spcBef>
              <a:spcAft>
                <a:spcPts val="0"/>
              </a:spcAft>
              <a:buNone/>
            </a:pPr>
            <a:r>
              <a:rPr lang="en" sz="1400" dirty="0">
                <a:solidFill>
                  <a:schemeClr val="dk1"/>
                </a:solidFill>
                <a:highlight>
                  <a:srgbClr val="FFFFFF"/>
                </a:highlight>
              </a:rPr>
              <a:t>I would like to start off and introduce you to Matt Caswell. Matt went in for a Hernia surgery under general anesthesia in 2020. In the following video he shares his experience.</a:t>
            </a:r>
            <a:endParaRPr sz="1400" dirty="0">
              <a:solidFill>
                <a:schemeClr val="dk1"/>
              </a:solidFill>
              <a:highlight>
                <a:srgbClr val="FFFFFF"/>
              </a:highlight>
            </a:endParaRPr>
          </a:p>
          <a:p>
            <a:pPr marL="0" lvl="0" indent="0" algn="l" rtl="0">
              <a:lnSpc>
                <a:spcPct val="150000"/>
              </a:lnSpc>
              <a:spcBef>
                <a:spcPts val="0"/>
              </a:spcBef>
              <a:spcAft>
                <a:spcPts val="0"/>
              </a:spcAft>
              <a:buNone/>
            </a:pPr>
            <a:r>
              <a:rPr lang="en" sz="1400" dirty="0">
                <a:solidFill>
                  <a:schemeClr val="dk1"/>
                </a:solidFill>
                <a:highlight>
                  <a:srgbClr val="FFFFFF"/>
                </a:highlight>
              </a:rPr>
              <a:t>Can you imagine the horror? On a personal note, two months ago my beloved grandmother, whos 88 years old, had the horrifying experience of feeling the stitches during her surgery. She is traumatized till today.</a:t>
            </a:r>
            <a:endParaRPr sz="1400" dirty="0">
              <a:solidFill>
                <a:schemeClr val="dk1"/>
              </a:solidFill>
              <a:highlight>
                <a:srgbClr val="FFFFFF"/>
              </a:highlight>
            </a:endParaRPr>
          </a:p>
          <a:p>
            <a:pPr marL="0" lvl="0" indent="0" algn="l" rtl="0">
              <a:lnSpc>
                <a:spcPct val="150000"/>
              </a:lnSpc>
              <a:spcBef>
                <a:spcPts val="0"/>
              </a:spcBef>
              <a:spcAft>
                <a:spcPts val="0"/>
              </a:spcAft>
              <a:buNone/>
            </a:pPr>
            <a:r>
              <a:rPr lang="en" sz="1400" dirty="0">
                <a:solidFill>
                  <a:schemeClr val="dk1"/>
                </a:solidFill>
                <a:highlight>
                  <a:srgbClr val="FFFFFF"/>
                </a:highlight>
              </a:rPr>
              <a:t>We’re here today to solve this problem. th</a:t>
            </a:r>
            <a:r>
              <a:rPr lang="en" sz="1400" dirty="0">
                <a:solidFill>
                  <a:schemeClr val="dk1"/>
                </a:solidFill>
              </a:rPr>
              <a:t>anks to our innovation, we found a reliable and low cost solution. we’re creating a consciousness index detector- the anesthesiologist will be able to know the precise dosage of anesthesia for the patient to be unconscious.</a:t>
            </a:r>
            <a:endParaRPr sz="1400" dirty="0">
              <a:solidFill>
                <a:schemeClr val="dk1"/>
              </a:solidFill>
            </a:endParaRPr>
          </a:p>
          <a:p>
            <a:pPr marL="0" lvl="0" indent="0" algn="l" rtl="0">
              <a:lnSpc>
                <a:spcPct val="150000"/>
              </a:lnSpc>
              <a:spcBef>
                <a:spcPts val="0"/>
              </a:spcBef>
              <a:spcAft>
                <a:spcPts val="0"/>
              </a:spcAft>
              <a:buNone/>
            </a:pPr>
            <a:r>
              <a:rPr lang="en" sz="1400" u="sng" dirty="0">
                <a:solidFill>
                  <a:schemeClr val="hlink"/>
                </a:solidFill>
                <a:highlight>
                  <a:srgbClr val="FFFFFF"/>
                </a:highlight>
                <a:hlinkClick r:id="rId3"/>
              </a:rPr>
              <a:t>https:/D7jfhb8xGnQ/youtu.be/?t=51</a:t>
            </a:r>
            <a:r>
              <a:rPr lang="en" sz="1400" dirty="0">
                <a:solidFill>
                  <a:schemeClr val="dk1"/>
                </a:solidFill>
                <a:highlight>
                  <a:srgbClr val="FFFFFF"/>
                </a:highlight>
              </a:rPr>
              <a:t> - in case the video doesn’t work- play until 01:20 (30 seconds)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IBM Plex Sans Medium"/>
              <a:buChar char="●"/>
            </a:pPr>
            <a:r>
              <a:rPr lang="he-IL" sz="1600" dirty="0">
                <a:solidFill>
                  <a:schemeClr val="dk1"/>
                </a:solidFill>
                <a:latin typeface="IBM Plex Sans Medium"/>
                <a:ea typeface="IBM Plex Sans Medium"/>
                <a:cs typeface="IBM Plex Sans Medium"/>
                <a:sym typeface="IBM Plex Sans Medium"/>
              </a:rPr>
              <a:t>בואו נגדיר את הבעיה.</a:t>
            </a:r>
          </a:p>
          <a:p>
            <a:pPr marL="457200" lvl="0" indent="-330200" algn="l" rtl="0">
              <a:spcBef>
                <a:spcPts val="0"/>
              </a:spcBef>
              <a:spcAft>
                <a:spcPts val="0"/>
              </a:spcAft>
              <a:buClr>
                <a:schemeClr val="dk1"/>
              </a:buClr>
              <a:buSzPts val="1600"/>
              <a:buFont typeface="IBM Plex Sans Medium"/>
              <a:buChar char="●"/>
            </a:pPr>
            <a:r>
              <a:rPr lang="he-IL" sz="1600" dirty="0">
                <a:solidFill>
                  <a:schemeClr val="dk1"/>
                </a:solidFill>
                <a:latin typeface="IBM Plex Sans Medium"/>
                <a:ea typeface="IBM Plex Sans Medium"/>
                <a:cs typeface="IBM Plex Sans Medium"/>
                <a:sym typeface="IBM Plex Sans Medium"/>
              </a:rPr>
              <a:t>כיום- יש סבל משום שאין אינדקס אמין לרמת ההכרה של מטופלים שנכנסים לניתוח בהרדמה מלאה. פתרונות שקיימים לבעיה זאת לא אמינים דיים, או שאינם ברי ביצוע בסטינג הקליני</a:t>
            </a:r>
          </a:p>
          <a:p>
            <a:pPr marL="127000" lvl="0" indent="0" algn="l" rtl="0">
              <a:spcBef>
                <a:spcPts val="0"/>
              </a:spcBef>
              <a:spcAft>
                <a:spcPts val="0"/>
              </a:spcAft>
              <a:buClr>
                <a:schemeClr val="dk1"/>
              </a:buClr>
              <a:buSzPts val="1600"/>
              <a:buFont typeface="IBM Plex Sans Medium"/>
              <a:buNone/>
            </a:pPr>
            <a:endParaRPr lang="he-IL" sz="1600" dirty="0">
              <a:solidFill>
                <a:schemeClr val="dk1"/>
              </a:solidFill>
              <a:latin typeface="IBM Plex Sans Medium"/>
              <a:ea typeface="IBM Plex Sans Medium"/>
              <a:cs typeface="IBM Plex Sans Medium"/>
              <a:sym typeface="IBM Plex Sans Medium"/>
            </a:endParaRPr>
          </a:p>
          <a:p>
            <a:pPr marL="457200" lvl="0" indent="-330200" algn="l" rtl="0">
              <a:spcBef>
                <a:spcPts val="0"/>
              </a:spcBef>
              <a:spcAft>
                <a:spcPts val="0"/>
              </a:spcAft>
              <a:buClr>
                <a:schemeClr val="dk1"/>
              </a:buClr>
              <a:buSzPts val="1600"/>
              <a:buFont typeface="IBM Plex Sans Medium"/>
              <a:buChar char="●"/>
            </a:pPr>
            <a:r>
              <a:rPr lang="he-IL" sz="1600" dirty="0">
                <a:solidFill>
                  <a:schemeClr val="dk1"/>
                </a:solidFill>
                <a:latin typeface="IBM Plex Sans Medium"/>
                <a:ea typeface="IBM Plex Sans Medium"/>
                <a:cs typeface="IBM Plex Sans Medium"/>
                <a:sym typeface="IBM Plex Sans Medium"/>
              </a:rPr>
              <a:t>הבעיה מצריכה אלגוריתמיקה עמוקה מתאימה, וגם שיהיה נוח לשילוב בניתוחים, מה שכולל סטריליזציה ועמידה בהרבה תקנים.</a:t>
            </a:r>
          </a:p>
          <a:p>
            <a:pPr marL="457200" marR="0" lvl="0" indent="-330200" algn="l" defTabSz="914400" rtl="0" eaLnBrk="1" fontAlgn="auto" latinLnBrk="0" hangingPunct="1">
              <a:lnSpc>
                <a:spcPct val="100000"/>
              </a:lnSpc>
              <a:spcBef>
                <a:spcPts val="0"/>
              </a:spcBef>
              <a:spcAft>
                <a:spcPts val="0"/>
              </a:spcAft>
              <a:buClr>
                <a:schemeClr val="dk1"/>
              </a:buClr>
              <a:buSzPts val="1600"/>
              <a:buFont typeface="IBM Plex Sans Medium"/>
              <a:buChar char="●"/>
              <a:tabLst/>
              <a:defRPr/>
            </a:pPr>
            <a:r>
              <a:rPr lang="en-US" sz="1600" dirty="0">
                <a:solidFill>
                  <a:schemeClr val="dk1"/>
                </a:solidFill>
                <a:latin typeface="IBM Plex Sans Medium"/>
                <a:ea typeface="IBM Plex Sans Medium"/>
                <a:cs typeface="IBM Plex Sans Medium"/>
                <a:sym typeface="IBM Plex Sans Medium"/>
              </a:rPr>
              <a:t>(Perturbation Complexity Index). BIS</a:t>
            </a:r>
          </a:p>
          <a:p>
            <a:pPr marL="457200" lvl="0" indent="-330200" algn="l" rtl="0">
              <a:spcBef>
                <a:spcPts val="0"/>
              </a:spcBef>
              <a:spcAft>
                <a:spcPts val="0"/>
              </a:spcAft>
              <a:buClr>
                <a:schemeClr val="dk1"/>
              </a:buClr>
              <a:buSzPts val="1600"/>
              <a:buFont typeface="IBM Plex Sans Medium"/>
              <a:buChar char="●"/>
            </a:pPr>
            <a:endParaRPr lang="he-IL" sz="1600" dirty="0">
              <a:solidFill>
                <a:schemeClr val="dk1"/>
              </a:solidFill>
              <a:latin typeface="IBM Plex Sans Medium"/>
              <a:ea typeface="IBM Plex Sans Medium"/>
              <a:cs typeface="IBM Plex Sans Medium"/>
              <a:sym typeface="IBM Plex Sans Medium"/>
            </a:endParaRPr>
          </a:p>
          <a:p>
            <a:pPr marL="457200" lvl="0" indent="-330200" algn="l" rtl="0">
              <a:spcBef>
                <a:spcPts val="0"/>
              </a:spcBef>
              <a:spcAft>
                <a:spcPts val="0"/>
              </a:spcAft>
              <a:buClr>
                <a:schemeClr val="dk1"/>
              </a:buClr>
              <a:buSzPts val="1600"/>
              <a:buFont typeface="IBM Plex Sans Medium"/>
              <a:buChar char="●"/>
            </a:pPr>
            <a:r>
              <a:rPr lang="en" sz="1600" dirty="0">
                <a:solidFill>
                  <a:schemeClr val="dk1"/>
                </a:solidFill>
                <a:latin typeface="IBM Plex Sans Medium"/>
                <a:ea typeface="IBM Plex Sans Medium"/>
                <a:cs typeface="IBM Plex Sans Medium"/>
                <a:sym typeface="IBM Plex Sans Medium"/>
              </a:rPr>
              <a:t>Let’s understand the problem.</a:t>
            </a:r>
            <a:endParaRPr sz="1600" dirty="0">
              <a:solidFill>
                <a:schemeClr val="dk1"/>
              </a:solidFill>
              <a:latin typeface="IBM Plex Sans Medium"/>
              <a:ea typeface="IBM Plex Sans Medium"/>
              <a:cs typeface="IBM Plex Sans Medium"/>
              <a:sym typeface="IBM Plex Sans Medium"/>
            </a:endParaRPr>
          </a:p>
          <a:p>
            <a:pPr marL="457200" lvl="0" indent="-304800" algn="l" rtl="0">
              <a:spcBef>
                <a:spcPts val="0"/>
              </a:spcBef>
              <a:spcAft>
                <a:spcPts val="0"/>
              </a:spcAft>
              <a:buClr>
                <a:schemeClr val="dk1"/>
              </a:buClr>
              <a:buSzPts val="1200"/>
              <a:buFont typeface="IBM Plex Sans Medium"/>
              <a:buChar char="●"/>
            </a:pPr>
            <a:r>
              <a:rPr lang="en" sz="1600" dirty="0">
                <a:solidFill>
                  <a:schemeClr val="dk1"/>
                </a:solidFill>
                <a:latin typeface="IBM Plex Sans Medium"/>
                <a:ea typeface="IBM Plex Sans Medium"/>
                <a:cs typeface="IBM Plex Sans Medium"/>
                <a:sym typeface="IBM Plex Sans Medium"/>
              </a:rPr>
              <a:t>As of today, There is suffering because there is currently no </a:t>
            </a:r>
            <a:r>
              <a:rPr lang="en" sz="1600" u="sng" dirty="0">
                <a:solidFill>
                  <a:schemeClr val="dk1"/>
                </a:solidFill>
                <a:latin typeface="IBM Plex Sans Medium"/>
                <a:ea typeface="IBM Plex Sans Medium"/>
                <a:cs typeface="IBM Plex Sans Medium"/>
                <a:sym typeface="IBM Plex Sans Medium"/>
              </a:rPr>
              <a:t>reliable</a:t>
            </a:r>
            <a:r>
              <a:rPr lang="en" sz="1600" dirty="0">
                <a:solidFill>
                  <a:schemeClr val="dk1"/>
                </a:solidFill>
                <a:latin typeface="IBM Plex Sans Medium"/>
                <a:ea typeface="IBM Plex Sans Medium"/>
                <a:cs typeface="IBM Plex Sans Medium"/>
                <a:sym typeface="IBM Plex Sans Medium"/>
              </a:rPr>
              <a:t> index of consciousness or detection device that is capable of determining an individual’s conscious state in real time.</a:t>
            </a:r>
            <a:endParaRPr sz="1600" dirty="0">
              <a:solidFill>
                <a:schemeClr val="dk1"/>
              </a:solidFill>
              <a:latin typeface="IBM Plex Sans Medium"/>
              <a:ea typeface="IBM Plex Sans Medium"/>
              <a:cs typeface="IBM Plex Sans Medium"/>
              <a:sym typeface="IBM Plex Sans Medium"/>
            </a:endParaRPr>
          </a:p>
          <a:p>
            <a:pPr marL="457200" lvl="0" indent="-304800" algn="l" rtl="0">
              <a:spcBef>
                <a:spcPts val="0"/>
              </a:spcBef>
              <a:spcAft>
                <a:spcPts val="0"/>
              </a:spcAft>
              <a:buClr>
                <a:schemeClr val="dk1"/>
              </a:buClr>
              <a:buSzPts val="1200"/>
              <a:buFont typeface="IBM Plex Sans Medium"/>
              <a:buChar char="●"/>
            </a:pPr>
            <a:r>
              <a:rPr lang="en" sz="1600" dirty="0">
                <a:solidFill>
                  <a:schemeClr val="dk1"/>
                </a:solidFill>
                <a:latin typeface="IBM Plex Sans Medium"/>
                <a:ea typeface="IBM Plex Sans Medium"/>
                <a:cs typeface="IBM Plex Sans Medium"/>
                <a:sym typeface="IBM Plex Sans Medium"/>
              </a:rPr>
              <a:t>Other solutions don’t measure consciousness (Bispectral Index) or they lack clinical feasibility (Perturbation Complexity Index).</a:t>
            </a:r>
            <a:endParaRPr sz="1600" dirty="0">
              <a:solidFill>
                <a:schemeClr val="dk1"/>
              </a:solidFill>
              <a:latin typeface="IBM Plex Sans Medium"/>
              <a:ea typeface="IBM Plex Sans Medium"/>
              <a:cs typeface="IBM Plex Sans Medium"/>
              <a:sym typeface="IBM Plex Sans Medium"/>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מה שכל כך מיוחד </a:t>
            </a:r>
            <a:r>
              <a:rPr lang="he-IL" dirty="0" err="1"/>
              <a:t>בפרוייקט</a:t>
            </a:r>
            <a:r>
              <a:rPr lang="he-IL" dirty="0"/>
              <a:t> שלנו זה שיש לנו חלון הזדמנויות נדיר- גם מבחינה מדעית וגם מבחינה טכנולוגית יש התקדמות שמאפשרת לראשונה באמת לפתור את הבעיה הזאת. ברמה המדעית, בכל חקר </a:t>
            </a:r>
            <a:r>
              <a:rPr lang="he-IL" dirty="0" err="1"/>
              <a:t>הקריטיקליטי</a:t>
            </a:r>
            <a:r>
              <a:rPr lang="he-IL" dirty="0"/>
              <a:t> ורמת התודעה, שזה תחום המומחיות של פרופסור אורן שריקי, יש התקדמות שמאפשרת לנו הבנה יותר טובה של התודעה, וברמה הטכנולוגית יש לנו כלים שמאפשרים לעשות את העיבוד הזה. </a:t>
            </a:r>
          </a:p>
          <a:p>
            <a:pPr marL="0" lvl="0" indent="0" algn="r" rtl="1">
              <a:spcBef>
                <a:spcPts val="0"/>
              </a:spcBef>
              <a:spcAft>
                <a:spcPts val="0"/>
              </a:spcAft>
              <a:buNone/>
            </a:pPr>
            <a:r>
              <a:rPr lang="he-IL" dirty="0"/>
              <a:t>יש פה הזדמנות שלא </a:t>
            </a:r>
            <a:r>
              <a:rPr lang="he-IL" dirty="0" err="1"/>
              <a:t>היתה</a:t>
            </a:r>
            <a:r>
              <a:rPr lang="he-IL" dirty="0"/>
              <a:t> מקודם והתמזל מזלנו להיות במקום הנכון בזמן הנכון בשביל לפתח את זה. </a:t>
            </a:r>
          </a:p>
          <a:p>
            <a:pPr marL="0" lvl="0" indent="0" algn="r" rtl="1">
              <a:spcBef>
                <a:spcPts val="0"/>
              </a:spcBef>
              <a:spcAft>
                <a:spcPts val="0"/>
              </a:spcAft>
              <a:buNone/>
            </a:pPr>
            <a:r>
              <a:rPr lang="he-IL" dirty="0"/>
              <a:t>הפתרון מורכב מ3 שלבים-</a:t>
            </a:r>
          </a:p>
          <a:p>
            <a:pPr marL="228600" lvl="0" indent="-228600" algn="r" rtl="1">
              <a:spcBef>
                <a:spcPts val="0"/>
              </a:spcBef>
              <a:spcAft>
                <a:spcPts val="0"/>
              </a:spcAft>
              <a:buAutoNum type="arabicPeriod"/>
            </a:pPr>
            <a:r>
              <a:rPr lang="he-IL" dirty="0"/>
              <a:t>איסוף נתונים של </a:t>
            </a:r>
            <a:r>
              <a:rPr lang="en-US" dirty="0"/>
              <a:t>EEG</a:t>
            </a:r>
            <a:r>
              <a:rPr lang="he-IL" dirty="0"/>
              <a:t> מהמטופל</a:t>
            </a:r>
          </a:p>
          <a:p>
            <a:pPr marL="228600" lvl="0" indent="-228600" algn="r" rtl="1">
              <a:spcBef>
                <a:spcPts val="0"/>
              </a:spcBef>
              <a:spcAft>
                <a:spcPts val="0"/>
              </a:spcAft>
              <a:buAutoNum type="arabicPeriod"/>
            </a:pPr>
            <a:r>
              <a:rPr lang="he-IL" dirty="0"/>
              <a:t>הנתונים יעברו לאלגוריתמים שנבנה שמבוססים על פיצ'רים של </a:t>
            </a:r>
            <a:r>
              <a:rPr lang="he-IL" dirty="0" err="1"/>
              <a:t>קריטיקליטי</a:t>
            </a:r>
            <a:r>
              <a:rPr lang="he-IL" dirty="0"/>
              <a:t> </a:t>
            </a:r>
            <a:r>
              <a:rPr lang="he-IL" dirty="0" err="1"/>
              <a:t>וקומפלסיטי</a:t>
            </a:r>
            <a:r>
              <a:rPr lang="he-IL" dirty="0"/>
              <a:t> ו</a:t>
            </a:r>
            <a:r>
              <a:rPr lang="en-US" dirty="0"/>
              <a:t>DL ML</a:t>
            </a:r>
          </a:p>
          <a:p>
            <a:pPr marL="228600" lvl="0" indent="-228600" algn="r" rtl="1">
              <a:spcBef>
                <a:spcPts val="0"/>
              </a:spcBef>
              <a:spcAft>
                <a:spcPts val="0"/>
              </a:spcAft>
              <a:buAutoNum type="arabicPeriod"/>
            </a:pPr>
            <a:r>
              <a:rPr lang="he-IL" dirty="0"/>
              <a:t>התוצאה תהיה אינדקס לרמת ההכרה של המטופל, זה רלוונטי לשני תחומים- תחום הניתוחים בהרדמה מלאה שעליו דיברנו עד עכשיו, כך שלרופא המרדים יהיה אומדן אמין לרמת ההכרה של המטופל, והוא יוכל להחליט האם הוא יכול </a:t>
            </a:r>
            <a:r>
              <a:rPr lang="he-IL" dirty="0" err="1"/>
              <a:t>להכנס</a:t>
            </a:r>
            <a:r>
              <a:rPr lang="he-IL" dirty="0"/>
              <a:t> לניתוח או לא, ותחום שני הוא דיאגנוסטיקה, אבחון של הפרעות הכרה שהנוירולוג מבצע. </a:t>
            </a:r>
            <a:r>
              <a:rPr lang="he-IL" dirty="0" err="1"/>
              <a:t>האומדן</a:t>
            </a:r>
            <a:r>
              <a:rPr lang="he-IL" dirty="0"/>
              <a:t> הזה יכול לעזור לנוירולוג להחליט מה הפרעת ההכרה ממנה סובל המטופל.</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הפתרון שלנו כולל 3 שלבים-</a:t>
            </a:r>
          </a:p>
          <a:p>
            <a:pPr marL="228600" lvl="0" indent="-228600" algn="r" rtl="1">
              <a:spcBef>
                <a:spcPts val="0"/>
              </a:spcBef>
              <a:spcAft>
                <a:spcPts val="0"/>
              </a:spcAft>
              <a:buAutoNum type="arabicPeriod"/>
            </a:pPr>
            <a:r>
              <a:rPr lang="he-IL" dirty="0"/>
              <a:t>באמצעות קסדת בד חד פעמית מתכלה, ואלקטרודות שניתן לחטא, מתגברים על בעיית הסטריליזציה שיש בחדרי הניתוח. כך נאסוף את ה</a:t>
            </a:r>
            <a:r>
              <a:rPr lang="en-US" dirty="0" err="1"/>
              <a:t>eeg</a:t>
            </a:r>
            <a:endParaRPr lang="en-US" dirty="0"/>
          </a:p>
          <a:p>
            <a:pPr marL="228600" lvl="0" indent="-228600" algn="r" rtl="1">
              <a:spcBef>
                <a:spcPts val="0"/>
              </a:spcBef>
              <a:spcAft>
                <a:spcPts val="0"/>
              </a:spcAft>
              <a:buAutoNum type="arabicPeriod"/>
            </a:pPr>
            <a:r>
              <a:rPr lang="he-IL" dirty="0"/>
              <a:t>שבשלב השני יגיע אל התוכנה שאנחנו ניצור, שמוציאה פיצ'רים של </a:t>
            </a:r>
            <a:r>
              <a:rPr lang="he-IL" dirty="0" err="1"/>
              <a:t>קריטיקליטי</a:t>
            </a:r>
            <a:r>
              <a:rPr lang="he-IL" dirty="0"/>
              <a:t> </a:t>
            </a:r>
            <a:r>
              <a:rPr lang="he-IL" dirty="0" err="1"/>
              <a:t>וקומפלקסיטי</a:t>
            </a:r>
            <a:r>
              <a:rPr lang="he-IL" dirty="0"/>
              <a:t> ומפעילה עליהם </a:t>
            </a:r>
            <a:r>
              <a:rPr lang="en-US" dirty="0"/>
              <a:t>DL ML</a:t>
            </a:r>
            <a:endParaRPr lang="he-IL" dirty="0"/>
          </a:p>
          <a:p>
            <a:pPr marL="0" lvl="0" indent="0" algn="r" rtl="1">
              <a:spcBef>
                <a:spcPts val="0"/>
              </a:spcBef>
              <a:spcAft>
                <a:spcPts val="0"/>
              </a:spcAft>
              <a:buNone/>
            </a:pPr>
            <a:r>
              <a:rPr lang="he-IL" dirty="0"/>
              <a:t>3.  המערכת תוציא </a:t>
            </a:r>
            <a:r>
              <a:rPr lang="he-IL" dirty="0" err="1"/>
              <a:t>אאוטפוט</a:t>
            </a:r>
            <a:r>
              <a:rPr lang="he-IL" dirty="0"/>
              <a:t> של רמת ההכרה של המטופל. זה כלי שיעזור ב2 עולמות- בחדר הניתוח, ובאבחון הפרעות הכרה.</a:t>
            </a:r>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מה שכל כך מיוחד בפרויקט שלנו, זה לראשונה, גם מבחינה מדעית וגם מבחינה טכנולוגית מתאפשר פתרון אמיתי לבעיה הזאת. מעבר לכך, זאת המומחיות של פרופסור אורן שריקי שמנחה אותנו. </a:t>
            </a:r>
          </a:p>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36064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מה שכל כך מיוחד בפרויקט שלנו, זה לראשונה, גם מבחינה מדעית וגם מבחינה טכנולוגית מתאפשר פתרון אמיתי לבעיה הזאת. מעבר לכך, זאת המומחיות של פרופסור אורן שריקי שמנחה אותנו. </a:t>
            </a:r>
          </a:p>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2330023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400f42bb17_6_1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400f42bb17_6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dirty="0"/>
          </a:p>
        </p:txBody>
      </p:sp>
    </p:spTree>
    <p:extLst>
      <p:ext uri="{BB962C8B-B14F-4D97-AF65-F5344CB8AC3E}">
        <p14:creationId xmlns:p14="http://schemas.microsoft.com/office/powerpoint/2010/main" val="3691200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400f42bb17_6_1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400f42bb17_6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0"/>
              </a:spcBef>
              <a:spcAft>
                <a:spcPts val="0"/>
              </a:spcAft>
              <a:buNone/>
            </a:pPr>
            <a:r>
              <a:rPr lang="he-IL" dirty="0">
                <a:solidFill>
                  <a:schemeClr val="dk1"/>
                </a:solidFill>
              </a:rPr>
              <a:t>יש שיתוף פעולה על סורוקה להתחיל להריץ ניסוים של הרדמה</a:t>
            </a:r>
          </a:p>
          <a:p>
            <a:pPr marL="0" lvl="0" indent="0" algn="r" rtl="1">
              <a:lnSpc>
                <a:spcPct val="115000"/>
              </a:lnSpc>
              <a:spcBef>
                <a:spcPts val="0"/>
              </a:spcBef>
              <a:spcAft>
                <a:spcPts val="0"/>
              </a:spcAft>
              <a:buNone/>
            </a:pPr>
            <a:endParaRPr lang="he-IL" dirty="0">
              <a:solidFill>
                <a:schemeClr val="dk1"/>
              </a:solidFill>
            </a:endParaRPr>
          </a:p>
          <a:p>
            <a:pPr marL="0" lvl="0" indent="0" algn="r" rtl="1">
              <a:lnSpc>
                <a:spcPct val="115000"/>
              </a:lnSpc>
              <a:spcBef>
                <a:spcPts val="0"/>
              </a:spcBef>
              <a:spcAft>
                <a:spcPts val="0"/>
              </a:spcAft>
              <a:buNone/>
            </a:pPr>
            <a:r>
              <a:rPr lang="he-IL" dirty="0">
                <a:solidFill>
                  <a:schemeClr val="dk1"/>
                </a:solidFill>
              </a:rPr>
              <a:t>יש לנו </a:t>
            </a:r>
            <a:r>
              <a:rPr lang="he-IL" dirty="0" err="1">
                <a:solidFill>
                  <a:schemeClr val="dk1"/>
                </a:solidFill>
              </a:rPr>
              <a:t>דאטא</a:t>
            </a:r>
            <a:r>
              <a:rPr lang="he-IL" dirty="0">
                <a:solidFill>
                  <a:schemeClr val="dk1"/>
                </a:solidFill>
              </a:rPr>
              <a:t> של הקלטות </a:t>
            </a:r>
            <a:r>
              <a:rPr lang="en-US" dirty="0">
                <a:solidFill>
                  <a:schemeClr val="dk1"/>
                </a:solidFill>
              </a:rPr>
              <a:t>EEG</a:t>
            </a:r>
            <a:r>
              <a:rPr lang="he-IL" dirty="0">
                <a:solidFill>
                  <a:schemeClr val="dk1"/>
                </a:solidFill>
              </a:rPr>
              <a:t> ממטופלים עם הפרעות הכרה. נתנו לאלגוריתם שלנו לסווג ולעשות דיאגנוסטיקה</a:t>
            </a:r>
          </a:p>
          <a:p>
            <a:pPr marL="0" lvl="0" indent="0" algn="r" rtl="1">
              <a:lnSpc>
                <a:spcPct val="115000"/>
              </a:lnSpc>
              <a:spcBef>
                <a:spcPts val="0"/>
              </a:spcBef>
              <a:spcAft>
                <a:spcPts val="0"/>
              </a:spcAft>
              <a:buNone/>
            </a:pPr>
            <a:endParaRPr lang="en-US" dirty="0">
              <a:solidFill>
                <a:schemeClr val="dk1"/>
              </a:solidFill>
            </a:endParaRPr>
          </a:p>
          <a:p>
            <a:pPr marL="0" lvl="0" indent="0" algn="r" rtl="1">
              <a:lnSpc>
                <a:spcPct val="115000"/>
              </a:lnSpc>
              <a:spcBef>
                <a:spcPts val="0"/>
              </a:spcBef>
              <a:spcAft>
                <a:spcPts val="0"/>
              </a:spcAft>
              <a:buNone/>
            </a:pPr>
            <a:r>
              <a:rPr lang="en-US" dirty="0">
                <a:solidFill>
                  <a:schemeClr val="dk1"/>
                </a:solidFill>
              </a:rPr>
              <a:t>***********</a:t>
            </a:r>
          </a:p>
          <a:p>
            <a:pPr marL="0" lvl="0" indent="0" algn="r" rtl="1">
              <a:lnSpc>
                <a:spcPct val="115000"/>
              </a:lnSpc>
              <a:spcBef>
                <a:spcPts val="0"/>
              </a:spcBef>
              <a:spcAft>
                <a:spcPts val="0"/>
              </a:spcAft>
              <a:buNone/>
            </a:pPr>
            <a:endParaRPr lang="he-IL" dirty="0">
              <a:solidFill>
                <a:schemeClr val="dk1"/>
              </a:solidFill>
            </a:endParaRPr>
          </a:p>
          <a:p>
            <a:pPr marL="0" lvl="0" indent="0" algn="r" rtl="1">
              <a:lnSpc>
                <a:spcPct val="115000"/>
              </a:lnSpc>
              <a:spcBef>
                <a:spcPts val="0"/>
              </a:spcBef>
              <a:spcAft>
                <a:spcPts val="0"/>
              </a:spcAft>
              <a:buNone/>
            </a:pPr>
            <a:r>
              <a:rPr lang="he-IL" dirty="0">
                <a:solidFill>
                  <a:schemeClr val="dk1"/>
                </a:solidFill>
              </a:rPr>
              <a:t>בקיץ האחרון אני השתתפתי בקורס קיץ משותף עם אוניברסיטת בראון, שעסק </a:t>
            </a:r>
            <a:r>
              <a:rPr lang="he-IL" dirty="0" err="1">
                <a:solidFill>
                  <a:schemeClr val="dk1"/>
                </a:solidFill>
              </a:rPr>
              <a:t>בנוירוטכנולוגיה</a:t>
            </a:r>
            <a:r>
              <a:rPr lang="he-IL" dirty="0">
                <a:solidFill>
                  <a:schemeClr val="dk1"/>
                </a:solidFill>
              </a:rPr>
              <a:t>. בקורס העליתי את הרעיון במהלך הקורס ניתחנו נתונים של אנשים שסובלים ממגוון הפרעות הכרה, ובכלים המדעיים והטכנולוגיים שציינתי, הצלחנו להגיע למצב שיכולנו להוכיח התכנות לתחום האבחוני. בעקבות ההצלחה של השלב הראשון אנחנו חושבים שיש פוטנציאל גם בתחום של הניתוחים בהרדמה מלאה, ולכן אנו מבקשים מימון לצורך בדיקת ההתכנות בתחום הזה.. </a:t>
            </a:r>
          </a:p>
          <a:p>
            <a:pPr marL="0" lvl="0" indent="0" algn="l" rtl="0">
              <a:lnSpc>
                <a:spcPct val="115000"/>
              </a:lnSpc>
              <a:spcBef>
                <a:spcPts val="0"/>
              </a:spcBef>
              <a:spcAft>
                <a:spcPts val="0"/>
              </a:spcAft>
              <a:buNone/>
            </a:pPr>
            <a:r>
              <a:rPr lang="he-IL" dirty="0">
                <a:solidFill>
                  <a:schemeClr val="dk1"/>
                </a:solidFill>
              </a:rPr>
              <a:t>איסוף אנליזה ולהראות התכנות ראשונית. </a:t>
            </a:r>
          </a:p>
          <a:p>
            <a:pPr marL="0" lvl="0" indent="0" algn="l" rtl="0">
              <a:lnSpc>
                <a:spcPct val="115000"/>
              </a:lnSpc>
              <a:spcBef>
                <a:spcPts val="0"/>
              </a:spcBef>
              <a:spcAft>
                <a:spcPts val="0"/>
              </a:spcAft>
              <a:buNone/>
            </a:pPr>
            <a:endParaRPr lang="he-IL" dirty="0">
              <a:solidFill>
                <a:schemeClr val="dk1"/>
              </a:solidFill>
            </a:endParaRPr>
          </a:p>
          <a:p>
            <a:pPr marL="0" lvl="0" indent="0" algn="l" rtl="0">
              <a:lnSpc>
                <a:spcPct val="115000"/>
              </a:lnSpc>
              <a:spcBef>
                <a:spcPts val="0"/>
              </a:spcBef>
              <a:spcAft>
                <a:spcPts val="0"/>
              </a:spcAft>
              <a:buNone/>
            </a:pPr>
            <a:r>
              <a:rPr lang="en" dirty="0">
                <a:solidFill>
                  <a:schemeClr val="dk1"/>
                </a:solidFill>
              </a:rPr>
              <a:t>RYAN: Make those more general in this slide</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We will concentrate on the surgical and diagnostic market because we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Reduce healthcare costs</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Write shorter, write generally and verbally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Highlight that the diagnostic and research are… (add a check mark)</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Working on surgical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Put it later</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Diagnostic tool</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Anesthesia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In this initial stage, these are some potential implementations.. As we proceed we might find more possible implementations- perhaps in phramas this can be of use for research regarding anesthesia or psychiatric medications.</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Maybe it can be a tool for research in pharmacy companies- how patient's consciousness react to medication?</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surgical problem was illustrated in the beginning of our presentation</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Minimise the postoperative…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Take off the research and just mention.</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457200" lvl="0" indent="-317500" algn="l" rtl="0">
              <a:spcBef>
                <a:spcPts val="1000"/>
              </a:spcBef>
              <a:spcAft>
                <a:spcPts val="0"/>
              </a:spcAft>
              <a:buClr>
                <a:schemeClr val="dk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Trauma incurred from intraoperative awareness</a:t>
            </a:r>
            <a:endParaRPr sz="1400" dirty="0">
              <a:solidFill>
                <a:schemeClr val="dk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dk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Healthcare costs of postoperative delirium or cognitive dysfunction</a:t>
            </a:r>
            <a:endParaRPr sz="1400" dirty="0">
              <a:solidFill>
                <a:schemeClr val="dk1"/>
              </a:solidFill>
              <a:latin typeface="IBM Plex Sans Medium"/>
              <a:ea typeface="IBM Plex Sans Medium"/>
              <a:cs typeface="IBM Plex Sans Medium"/>
              <a:sym typeface="IBM Plex Sans Medium"/>
            </a:endParaRPr>
          </a:p>
          <a:p>
            <a:pPr marL="0" lvl="0" indent="0" algn="l" rtl="0">
              <a:spcBef>
                <a:spcPts val="1000"/>
              </a:spcBef>
              <a:spcAft>
                <a:spcPts val="0"/>
              </a:spcAft>
              <a:buNone/>
            </a:pPr>
            <a:endParaRPr sz="1400" dirty="0">
              <a:solidFill>
                <a:schemeClr val="dk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dk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A potential tool for the research of Disorders of consciousness </a:t>
            </a:r>
            <a:endParaRPr sz="1400" dirty="0">
              <a:solidFill>
                <a:schemeClr val="dk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lt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A potential tool for the research in p</a:t>
            </a:r>
            <a:r>
              <a:rPr lang="en" sz="1400" dirty="0">
                <a:solidFill>
                  <a:srgbClr val="212121"/>
                </a:solidFill>
                <a:latin typeface="IBM Plex Sans Medium"/>
                <a:ea typeface="IBM Plex Sans Medium"/>
                <a:cs typeface="IBM Plex Sans Medium"/>
                <a:sym typeface="IBM Plex Sans Medium"/>
              </a:rPr>
              <a:t>harma regarding anesthesia or psychiatric medication. </a:t>
            </a:r>
            <a:endParaRPr sz="1400" dirty="0">
              <a:solidFill>
                <a:srgbClr val="212121"/>
              </a:solidFill>
              <a:latin typeface="IBM Plex Sans Medium"/>
              <a:ea typeface="IBM Plex Sans Medium"/>
              <a:cs typeface="IBM Plex Sans Medium"/>
              <a:sym typeface="IBM Plex Sans Medium"/>
            </a:endParaRPr>
          </a:p>
          <a:p>
            <a:pPr marL="457200" lvl="0" indent="0" algn="l" rtl="0">
              <a:lnSpc>
                <a:spcPct val="115000"/>
              </a:lnSpc>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dirty="0"/>
              <a:t>160 patients</a:t>
            </a:r>
          </a:p>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dirty="0"/>
              <a:t>137-electrode EEG resting state recordings of COMA (n=2), UWS (n=28), MCS- (n=20), MCS+ (n=50), EMCS (n=17), LIS (n=6) patients, healthy controls (n=23)</a:t>
            </a:r>
          </a:p>
          <a:p>
            <a:pPr marL="158750" indent="0">
              <a:buNone/>
            </a:pPr>
            <a:endParaRPr lang="en-US" dirty="0"/>
          </a:p>
          <a:p>
            <a:pPr marL="158750" indent="0">
              <a:buNone/>
            </a:pPr>
            <a:r>
              <a:rPr lang="en-US" sz="1100" b="0" i="0" u="none" strike="noStrike" cap="none" dirty="0">
                <a:solidFill>
                  <a:srgbClr val="000000"/>
                </a:solidFill>
                <a:latin typeface="Arial"/>
                <a:cs typeface="Arial"/>
                <a:sym typeface="Arial"/>
              </a:rPr>
              <a:t>Defined according to Glasgow Coma Scale, which is a physiological-</a:t>
            </a:r>
            <a:r>
              <a:rPr lang="en-US" sz="1100" b="0" i="0" u="none" strike="noStrike" cap="none" dirty="0" err="1">
                <a:solidFill>
                  <a:srgbClr val="000000"/>
                </a:solidFill>
                <a:latin typeface="Arial"/>
                <a:cs typeface="Arial"/>
                <a:sym typeface="Arial"/>
              </a:rPr>
              <a:t>behaviour</a:t>
            </a:r>
            <a:r>
              <a:rPr lang="en-US" sz="1100" b="0" i="0" u="none" strike="noStrike" cap="none" dirty="0">
                <a:solidFill>
                  <a:srgbClr val="000000"/>
                </a:solidFill>
                <a:latin typeface="Arial"/>
                <a:cs typeface="Arial"/>
                <a:sym typeface="Arial"/>
              </a:rPr>
              <a:t> diagnostic </a:t>
            </a:r>
          </a:p>
          <a:p>
            <a:pPr marL="158750" indent="0">
              <a:buNone/>
            </a:pPr>
            <a:endParaRPr lang="en-US" sz="1100" b="0" i="0" u="none" strike="noStrike" cap="none" dirty="0">
              <a:solidFill>
                <a:srgbClr val="000000"/>
              </a:solidFill>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latin typeface="Arial"/>
                <a:cs typeface="Arial"/>
                <a:sym typeface="Arial"/>
              </a:rPr>
              <a:t>We need to classify patients into many classes, including LIS, which are very close to healthy patients</a:t>
            </a:r>
          </a:p>
        </p:txBody>
      </p:sp>
    </p:spTree>
    <p:extLst>
      <p:ext uri="{BB962C8B-B14F-4D97-AF65-F5344CB8AC3E}">
        <p14:creationId xmlns:p14="http://schemas.microsoft.com/office/powerpoint/2010/main" val="1462361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1"/>
          <p:cNvSpPr/>
          <p:nvPr/>
        </p:nvSpPr>
        <p:spPr>
          <a:xfrm>
            <a:off x="5271600" y="12169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717550" y="-358650"/>
            <a:ext cx="3158700" cy="3158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1"/>
          <p:cNvPicPr preferRelativeResize="0"/>
          <p:nvPr/>
        </p:nvPicPr>
        <p:blipFill>
          <a:blip r:embed="rId3">
            <a:alphaModFix/>
          </a:blip>
          <a:stretch>
            <a:fillRect/>
          </a:stretch>
        </p:blipFill>
        <p:spPr>
          <a:xfrm>
            <a:off x="139428" y="3028425"/>
            <a:ext cx="3268650" cy="1980800"/>
          </a:xfrm>
          <a:prstGeom prst="rect">
            <a:avLst/>
          </a:prstGeom>
          <a:noFill/>
          <a:ln>
            <a:noFill/>
          </a:ln>
        </p:spPr>
      </p:pic>
      <p:sp>
        <p:nvSpPr>
          <p:cNvPr id="112" name="Google Shape;112;p11"/>
          <p:cNvSpPr txBox="1">
            <a:spLocks noGrp="1"/>
          </p:cNvSpPr>
          <p:nvPr>
            <p:ph type="title" hasCustomPrompt="1"/>
          </p:nvPr>
        </p:nvSpPr>
        <p:spPr>
          <a:xfrm>
            <a:off x="1684413" y="1548725"/>
            <a:ext cx="57753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1927800" y="3310925"/>
            <a:ext cx="52884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a:off x="2115300" y="185246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3"/>
          <p:cNvSpPr txBox="1">
            <a:spLocks noGrp="1"/>
          </p:cNvSpPr>
          <p:nvPr>
            <p:ph type="subTitle" idx="1"/>
          </p:nvPr>
        </p:nvSpPr>
        <p:spPr>
          <a:xfrm>
            <a:off x="2115300" y="234071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2"/>
          </p:nvPr>
        </p:nvSpPr>
        <p:spPr>
          <a:xfrm>
            <a:off x="2115300" y="315564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9" name="Google Shape;119;p13"/>
          <p:cNvSpPr txBox="1">
            <a:spLocks noGrp="1"/>
          </p:cNvSpPr>
          <p:nvPr>
            <p:ph type="subTitle" idx="3"/>
          </p:nvPr>
        </p:nvSpPr>
        <p:spPr>
          <a:xfrm>
            <a:off x="2115300" y="364389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title" idx="4"/>
          </p:nvPr>
        </p:nvSpPr>
        <p:spPr>
          <a:xfrm>
            <a:off x="5752775" y="185246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13"/>
          <p:cNvSpPr txBox="1">
            <a:spLocks noGrp="1"/>
          </p:cNvSpPr>
          <p:nvPr>
            <p:ph type="subTitle" idx="5"/>
          </p:nvPr>
        </p:nvSpPr>
        <p:spPr>
          <a:xfrm>
            <a:off x="5752775" y="234071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3"/>
          <p:cNvSpPr txBox="1">
            <a:spLocks noGrp="1"/>
          </p:cNvSpPr>
          <p:nvPr>
            <p:ph type="title" idx="6"/>
          </p:nvPr>
        </p:nvSpPr>
        <p:spPr>
          <a:xfrm>
            <a:off x="5752779" y="315564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13"/>
          <p:cNvSpPr txBox="1">
            <a:spLocks noGrp="1"/>
          </p:cNvSpPr>
          <p:nvPr>
            <p:ph type="subTitle" idx="7"/>
          </p:nvPr>
        </p:nvSpPr>
        <p:spPr>
          <a:xfrm>
            <a:off x="5752775" y="364389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8" hasCustomPrompt="1"/>
          </p:nvPr>
        </p:nvSpPr>
        <p:spPr>
          <a:xfrm>
            <a:off x="1212025" y="21352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5" name="Google Shape;125;p13"/>
          <p:cNvSpPr txBox="1">
            <a:spLocks noGrp="1"/>
          </p:cNvSpPr>
          <p:nvPr>
            <p:ph type="title" idx="9" hasCustomPrompt="1"/>
          </p:nvPr>
        </p:nvSpPr>
        <p:spPr>
          <a:xfrm>
            <a:off x="1212025" y="3456313"/>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6" name="Google Shape;126;p13"/>
          <p:cNvSpPr txBox="1">
            <a:spLocks noGrp="1"/>
          </p:cNvSpPr>
          <p:nvPr>
            <p:ph type="title" idx="13" hasCustomPrompt="1"/>
          </p:nvPr>
        </p:nvSpPr>
        <p:spPr>
          <a:xfrm>
            <a:off x="4849500" y="21352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7" name="Google Shape;127;p13"/>
          <p:cNvSpPr txBox="1">
            <a:spLocks noGrp="1"/>
          </p:cNvSpPr>
          <p:nvPr>
            <p:ph type="title" idx="14" hasCustomPrompt="1"/>
          </p:nvPr>
        </p:nvSpPr>
        <p:spPr>
          <a:xfrm>
            <a:off x="4849500" y="3456313"/>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8" name="Google Shape;128;p13"/>
          <p:cNvSpPr txBox="1">
            <a:spLocks noGrp="1"/>
          </p:cNvSpPr>
          <p:nvPr>
            <p:ph type="title" idx="15"/>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4360800" y="1227300"/>
            <a:ext cx="4070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4360800" y="2069100"/>
            <a:ext cx="40701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2" name="Google Shape;132;p14"/>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133" name="Google Shape;133;p14"/>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2052900" y="3880863"/>
            <a:ext cx="5038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6" name="Google Shape;136;p15"/>
          <p:cNvSpPr txBox="1">
            <a:spLocks noGrp="1"/>
          </p:cNvSpPr>
          <p:nvPr>
            <p:ph type="subTitle" idx="1"/>
          </p:nvPr>
        </p:nvSpPr>
        <p:spPr>
          <a:xfrm>
            <a:off x="2052925" y="1520950"/>
            <a:ext cx="5037600" cy="19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37" name="Google Shape;137;p15"/>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5"/>
          <p:cNvGrpSpPr/>
          <p:nvPr/>
        </p:nvGrpSpPr>
        <p:grpSpPr>
          <a:xfrm>
            <a:off x="5716150" y="287088"/>
            <a:ext cx="3427850" cy="639375"/>
            <a:chOff x="1298650" y="3255600"/>
            <a:chExt cx="3427850" cy="639375"/>
          </a:xfrm>
        </p:grpSpPr>
        <p:sp>
          <p:nvSpPr>
            <p:cNvPr id="139" name="Google Shape;139;p1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5"/>
          <p:cNvGrpSpPr/>
          <p:nvPr/>
        </p:nvGrpSpPr>
        <p:grpSpPr>
          <a:xfrm rot="10800000">
            <a:off x="0" y="4217038"/>
            <a:ext cx="3427850" cy="639375"/>
            <a:chOff x="1298650" y="3255600"/>
            <a:chExt cx="3427850" cy="639375"/>
          </a:xfrm>
        </p:grpSpPr>
        <p:sp>
          <p:nvSpPr>
            <p:cNvPr id="142" name="Google Shape;142;p1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5"/>
          <p:cNvSpPr/>
          <p:nvPr/>
        </p:nvSpPr>
        <p:spPr>
          <a:xfrm>
            <a:off x="5383375" y="1441400"/>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13100" y="1211300"/>
            <a:ext cx="3661500" cy="180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16"/>
          <p:cNvSpPr txBox="1">
            <a:spLocks noGrp="1"/>
          </p:cNvSpPr>
          <p:nvPr>
            <p:ph type="subTitle" idx="1"/>
          </p:nvPr>
        </p:nvSpPr>
        <p:spPr>
          <a:xfrm>
            <a:off x="713100" y="3772800"/>
            <a:ext cx="36615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8" name="Google Shape;148;p16"/>
          <p:cNvPicPr preferRelativeResize="0"/>
          <p:nvPr/>
        </p:nvPicPr>
        <p:blipFill>
          <a:blip r:embed="rId3">
            <a:alphaModFix/>
          </a:blip>
          <a:stretch>
            <a:fillRect/>
          </a:stretch>
        </p:blipFill>
        <p:spPr>
          <a:xfrm>
            <a:off x="109452" y="0"/>
            <a:ext cx="3130200" cy="1896900"/>
          </a:xfrm>
          <a:prstGeom prst="rect">
            <a:avLst/>
          </a:prstGeom>
          <a:noFill/>
          <a:ln>
            <a:noFill/>
          </a:ln>
        </p:spPr>
      </p:pic>
      <p:sp>
        <p:nvSpPr>
          <p:cNvPr id="149" name="Google Shape;149;p16"/>
          <p:cNvSpPr/>
          <p:nvPr/>
        </p:nvSpPr>
        <p:spPr>
          <a:xfrm>
            <a:off x="6314175" y="122925"/>
            <a:ext cx="3130200" cy="3130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 name="Google Shape;167;p18"/>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19"/>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19"/>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10_1">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0"/>
          <p:cNvSpPr/>
          <p:nvPr/>
        </p:nvSpPr>
        <p:spPr>
          <a:xfrm>
            <a:off x="533426" y="-1466850"/>
            <a:ext cx="8077200" cy="807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txBox="1">
            <a:spLocks noGrp="1"/>
          </p:cNvSpPr>
          <p:nvPr>
            <p:ph type="title"/>
          </p:nvPr>
        </p:nvSpPr>
        <p:spPr>
          <a:xfrm>
            <a:off x="1643638"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 name="Google Shape;175;p20"/>
          <p:cNvSpPr txBox="1">
            <a:spLocks noGrp="1"/>
          </p:cNvSpPr>
          <p:nvPr>
            <p:ph type="title" idx="2"/>
          </p:nvPr>
        </p:nvSpPr>
        <p:spPr>
          <a:xfrm>
            <a:off x="4994750"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0"/>
          <p:cNvSpPr txBox="1">
            <a:spLocks noGrp="1"/>
          </p:cNvSpPr>
          <p:nvPr>
            <p:ph type="subTitle" idx="1"/>
          </p:nvPr>
        </p:nvSpPr>
        <p:spPr>
          <a:xfrm>
            <a:off x="4994747"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20"/>
          <p:cNvSpPr txBox="1">
            <a:spLocks noGrp="1"/>
          </p:cNvSpPr>
          <p:nvPr>
            <p:ph type="subTitle" idx="3"/>
          </p:nvPr>
        </p:nvSpPr>
        <p:spPr>
          <a:xfrm>
            <a:off x="1643813"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8" name="Google Shape;178;p20"/>
          <p:cNvGrpSpPr/>
          <p:nvPr/>
        </p:nvGrpSpPr>
        <p:grpSpPr>
          <a:xfrm>
            <a:off x="7652602" y="4829929"/>
            <a:ext cx="1163678" cy="63948"/>
            <a:chOff x="3779200" y="1371600"/>
            <a:chExt cx="1992600" cy="109500"/>
          </a:xfrm>
        </p:grpSpPr>
        <p:sp>
          <p:nvSpPr>
            <p:cNvPr id="179" name="Google Shape;179;p2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5" name="Google Shape;185;p20"/>
          <p:cNvPicPr preferRelativeResize="0"/>
          <p:nvPr/>
        </p:nvPicPr>
        <p:blipFill>
          <a:blip r:embed="rId3">
            <a:alphaModFix/>
          </a:blip>
          <a:stretch>
            <a:fillRect/>
          </a:stretch>
        </p:blipFill>
        <p:spPr>
          <a:xfrm>
            <a:off x="89417" y="0"/>
            <a:ext cx="2441750" cy="1479701"/>
          </a:xfrm>
          <a:prstGeom prst="rect">
            <a:avLst/>
          </a:prstGeom>
          <a:noFill/>
          <a:ln>
            <a:noFill/>
          </a:ln>
        </p:spPr>
      </p:pic>
      <p:pic>
        <p:nvPicPr>
          <p:cNvPr id="186" name="Google Shape;186;p20"/>
          <p:cNvPicPr preferRelativeResize="0"/>
          <p:nvPr/>
        </p:nvPicPr>
        <p:blipFill rotWithShape="1">
          <a:blip r:embed="rId3">
            <a:alphaModFix/>
          </a:blip>
          <a:srcRect b="45764"/>
          <a:stretch/>
        </p:blipFill>
        <p:spPr>
          <a:xfrm>
            <a:off x="4417450" y="4340975"/>
            <a:ext cx="2441750" cy="802524"/>
          </a:xfrm>
          <a:prstGeom prst="rect">
            <a:avLst/>
          </a:prstGeom>
          <a:noFill/>
          <a:ln>
            <a:noFill/>
          </a:ln>
        </p:spPr>
      </p:pic>
      <p:grpSp>
        <p:nvGrpSpPr>
          <p:cNvPr id="187" name="Google Shape;187;p20"/>
          <p:cNvGrpSpPr/>
          <p:nvPr/>
        </p:nvGrpSpPr>
        <p:grpSpPr>
          <a:xfrm>
            <a:off x="7451325" y="466663"/>
            <a:ext cx="1154625" cy="430500"/>
            <a:chOff x="4042650" y="642025"/>
            <a:chExt cx="1154625" cy="430500"/>
          </a:xfrm>
        </p:grpSpPr>
        <p:sp>
          <p:nvSpPr>
            <p:cNvPr id="188" name="Google Shape;188;p2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0"/>
          <p:cNvSpPr/>
          <p:nvPr/>
        </p:nvSpPr>
        <p:spPr>
          <a:xfrm>
            <a:off x="571425" y="4173588"/>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0_1_1">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21"/>
          <p:cNvSpPr/>
          <p:nvPr/>
        </p:nvSpPr>
        <p:spPr>
          <a:xfrm>
            <a:off x="-643025" y="1873500"/>
            <a:ext cx="4289400" cy="4289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6649225" y="-546862"/>
            <a:ext cx="3093600" cy="309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txBox="1">
            <a:spLocks noGrp="1"/>
          </p:cNvSpPr>
          <p:nvPr>
            <p:ph type="title"/>
          </p:nvPr>
        </p:nvSpPr>
        <p:spPr>
          <a:xfrm>
            <a:off x="720000" y="2833207"/>
            <a:ext cx="22503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21"/>
          <p:cNvSpPr txBox="1">
            <a:spLocks noGrp="1"/>
          </p:cNvSpPr>
          <p:nvPr>
            <p:ph type="title" idx="2"/>
          </p:nvPr>
        </p:nvSpPr>
        <p:spPr>
          <a:xfrm>
            <a:off x="6174603" y="2833224"/>
            <a:ext cx="22494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21"/>
          <p:cNvSpPr txBox="1">
            <a:spLocks noGrp="1"/>
          </p:cNvSpPr>
          <p:nvPr>
            <p:ph type="subTitle" idx="1"/>
          </p:nvPr>
        </p:nvSpPr>
        <p:spPr>
          <a:xfrm>
            <a:off x="6174600" y="3341997"/>
            <a:ext cx="224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7" name="Google Shape;197;p21"/>
          <p:cNvSpPr txBox="1">
            <a:spLocks noGrp="1"/>
          </p:cNvSpPr>
          <p:nvPr>
            <p:ph type="subTitle" idx="3"/>
          </p:nvPr>
        </p:nvSpPr>
        <p:spPr>
          <a:xfrm>
            <a:off x="720157" y="3341981"/>
            <a:ext cx="2250300" cy="126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8" name="Google Shape;198;p21"/>
          <p:cNvSpPr txBox="1">
            <a:spLocks noGrp="1"/>
          </p:cNvSpPr>
          <p:nvPr>
            <p:ph type="title" idx="4"/>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1"/>
          <p:cNvPicPr preferRelativeResize="0"/>
          <p:nvPr/>
        </p:nvPicPr>
        <p:blipFill rotWithShape="1">
          <a:blip r:embed="rId3">
            <a:alphaModFix/>
          </a:blip>
          <a:srcRect r="28886" b="34314"/>
          <a:stretch/>
        </p:blipFill>
        <p:spPr>
          <a:xfrm>
            <a:off x="6764225" y="951000"/>
            <a:ext cx="2380825" cy="1332674"/>
          </a:xfrm>
          <a:prstGeom prst="rect">
            <a:avLst/>
          </a:prstGeom>
          <a:noFill/>
          <a:ln>
            <a:noFill/>
          </a:ln>
        </p:spPr>
      </p:pic>
      <p:pic>
        <p:nvPicPr>
          <p:cNvPr id="200" name="Google Shape;200;p21"/>
          <p:cNvPicPr preferRelativeResize="0"/>
          <p:nvPr/>
        </p:nvPicPr>
        <p:blipFill rotWithShape="1">
          <a:blip r:embed="rId3">
            <a:alphaModFix/>
          </a:blip>
          <a:srcRect r="28886" b="34314"/>
          <a:stretch/>
        </p:blipFill>
        <p:spPr>
          <a:xfrm>
            <a:off x="0" y="0"/>
            <a:ext cx="2380825" cy="13326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CUSTOM_10_1_1_1">
    <p:bg>
      <p:bgPr>
        <a:blipFill>
          <a:blip r:embed="rId2">
            <a:alphaModFix/>
          </a:blip>
          <a:stretch>
            <a:fillRect/>
          </a:stretch>
        </a:blipFill>
        <a:effectLst/>
      </p:bgPr>
    </p:bg>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2"/>
          <p:cNvSpPr txBox="1">
            <a:spLocks noGrp="1"/>
          </p:cNvSpPr>
          <p:nvPr>
            <p:ph type="title" idx="2"/>
          </p:nvPr>
        </p:nvSpPr>
        <p:spPr>
          <a:xfrm>
            <a:off x="3312000" y="15548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2"/>
          <p:cNvSpPr txBox="1">
            <a:spLocks noGrp="1"/>
          </p:cNvSpPr>
          <p:nvPr>
            <p:ph type="subTitle" idx="1"/>
          </p:nvPr>
        </p:nvSpPr>
        <p:spPr>
          <a:xfrm>
            <a:off x="3312000" y="19489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2"/>
          <p:cNvSpPr txBox="1">
            <a:spLocks noGrp="1"/>
          </p:cNvSpPr>
          <p:nvPr>
            <p:ph type="title" idx="3"/>
          </p:nvPr>
        </p:nvSpPr>
        <p:spPr>
          <a:xfrm>
            <a:off x="3815400" y="30796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2"/>
          <p:cNvSpPr txBox="1">
            <a:spLocks noGrp="1"/>
          </p:cNvSpPr>
          <p:nvPr>
            <p:ph type="subTitle" idx="4"/>
          </p:nvPr>
        </p:nvSpPr>
        <p:spPr>
          <a:xfrm>
            <a:off x="3815402" y="34737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7" name="Google Shape;207;p22"/>
          <p:cNvPicPr preferRelativeResize="0"/>
          <p:nvPr/>
        </p:nvPicPr>
        <p:blipFill>
          <a:blip r:embed="rId3">
            <a:alphaModFix/>
          </a:blip>
          <a:stretch>
            <a:fillRect/>
          </a:stretch>
        </p:blipFill>
        <p:spPr>
          <a:xfrm>
            <a:off x="102817" y="117700"/>
            <a:ext cx="2441750" cy="1479701"/>
          </a:xfrm>
          <a:prstGeom prst="rect">
            <a:avLst/>
          </a:prstGeom>
          <a:noFill/>
          <a:ln>
            <a:noFill/>
          </a:ln>
        </p:spPr>
      </p:pic>
      <p:sp>
        <p:nvSpPr>
          <p:cNvPr id="208" name="Google Shape;208;p22"/>
          <p:cNvSpPr/>
          <p:nvPr/>
        </p:nvSpPr>
        <p:spPr>
          <a:xfrm>
            <a:off x="4908025" y="15974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1_1">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4"/>
          <p:cNvSpPr/>
          <p:nvPr/>
        </p:nvSpPr>
        <p:spPr>
          <a:xfrm>
            <a:off x="4412238" y="-109725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7" name="Google Shape;227;p24"/>
          <p:cNvSpPr txBox="1">
            <a:spLocks noGrp="1"/>
          </p:cNvSpPr>
          <p:nvPr>
            <p:ph type="title" idx="2"/>
          </p:nvPr>
        </p:nvSpPr>
        <p:spPr>
          <a:xfrm>
            <a:off x="8908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8" name="Google Shape;228;p24"/>
          <p:cNvSpPr txBox="1">
            <a:spLocks noGrp="1"/>
          </p:cNvSpPr>
          <p:nvPr>
            <p:ph type="subTitle" idx="1"/>
          </p:nvPr>
        </p:nvSpPr>
        <p:spPr>
          <a:xfrm>
            <a:off x="8908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4"/>
          <p:cNvSpPr txBox="1">
            <a:spLocks noGrp="1"/>
          </p:cNvSpPr>
          <p:nvPr>
            <p:ph type="title" idx="3"/>
          </p:nvPr>
        </p:nvSpPr>
        <p:spPr>
          <a:xfrm>
            <a:off x="3439563"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0" name="Google Shape;230;p24"/>
          <p:cNvSpPr txBox="1">
            <a:spLocks noGrp="1"/>
          </p:cNvSpPr>
          <p:nvPr>
            <p:ph type="subTitle" idx="4"/>
          </p:nvPr>
        </p:nvSpPr>
        <p:spPr>
          <a:xfrm>
            <a:off x="3439563"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4"/>
          <p:cNvSpPr txBox="1">
            <a:spLocks noGrp="1"/>
          </p:cNvSpPr>
          <p:nvPr>
            <p:ph type="title" idx="5"/>
          </p:nvPr>
        </p:nvSpPr>
        <p:spPr>
          <a:xfrm>
            <a:off x="59882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2" name="Google Shape;232;p24"/>
          <p:cNvSpPr txBox="1">
            <a:spLocks noGrp="1"/>
          </p:cNvSpPr>
          <p:nvPr>
            <p:ph type="subTitle" idx="6"/>
          </p:nvPr>
        </p:nvSpPr>
        <p:spPr>
          <a:xfrm>
            <a:off x="59882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3" name="Google Shape;233;p24"/>
          <p:cNvGrpSpPr/>
          <p:nvPr/>
        </p:nvGrpSpPr>
        <p:grpSpPr>
          <a:xfrm>
            <a:off x="8373782" y="4621856"/>
            <a:ext cx="882480" cy="329031"/>
            <a:chOff x="4042650" y="642025"/>
            <a:chExt cx="1154625" cy="430500"/>
          </a:xfrm>
        </p:grpSpPr>
        <p:sp>
          <p:nvSpPr>
            <p:cNvPr id="234" name="Google Shape;234;p2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4"/>
          <p:cNvGrpSpPr/>
          <p:nvPr/>
        </p:nvGrpSpPr>
        <p:grpSpPr>
          <a:xfrm rot="10800000">
            <a:off x="5649001" y="4534812"/>
            <a:ext cx="2724785" cy="350705"/>
            <a:chOff x="198225" y="4390550"/>
            <a:chExt cx="3765075" cy="484600"/>
          </a:xfrm>
        </p:grpSpPr>
        <p:sp>
          <p:nvSpPr>
            <p:cNvPr id="237" name="Google Shape;237;p2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4"/>
          <p:cNvSpPr/>
          <p:nvPr/>
        </p:nvSpPr>
        <p:spPr>
          <a:xfrm>
            <a:off x="-516031" y="3019200"/>
            <a:ext cx="2707800" cy="2707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24"/>
          <p:cNvPicPr preferRelativeResize="0"/>
          <p:nvPr/>
        </p:nvPicPr>
        <p:blipFill rotWithShape="1">
          <a:blip r:embed="rId3">
            <a:alphaModFix/>
          </a:blip>
          <a:srcRect b="44478"/>
          <a:stretch/>
        </p:blipFill>
        <p:spPr>
          <a:xfrm>
            <a:off x="70550" y="54126"/>
            <a:ext cx="2502225" cy="8419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25"/>
          <p:cNvSpPr/>
          <p:nvPr/>
        </p:nvSpPr>
        <p:spPr>
          <a:xfrm>
            <a:off x="-650500" y="-832950"/>
            <a:ext cx="4289400" cy="4289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3" name="Google Shape;243;p25"/>
          <p:cNvPicPr preferRelativeResize="0"/>
          <p:nvPr/>
        </p:nvPicPr>
        <p:blipFill rotWithShape="1">
          <a:blip r:embed="rId3">
            <a:alphaModFix/>
          </a:blip>
          <a:srcRect r="28886" b="34314"/>
          <a:stretch/>
        </p:blipFill>
        <p:spPr>
          <a:xfrm>
            <a:off x="6685800" y="3758425"/>
            <a:ext cx="2380825" cy="1332674"/>
          </a:xfrm>
          <a:prstGeom prst="rect">
            <a:avLst/>
          </a:prstGeom>
          <a:noFill/>
          <a:ln>
            <a:noFill/>
          </a:ln>
        </p:spPr>
      </p:pic>
      <p:sp>
        <p:nvSpPr>
          <p:cNvPr id="244" name="Google Shape;244;p25"/>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5" name="Google Shape;245;p25"/>
          <p:cNvSpPr txBox="1">
            <a:spLocks noGrp="1"/>
          </p:cNvSpPr>
          <p:nvPr>
            <p:ph type="title" idx="2"/>
          </p:nvPr>
        </p:nvSpPr>
        <p:spPr>
          <a:xfrm>
            <a:off x="865180" y="1537650"/>
            <a:ext cx="188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25"/>
          <p:cNvSpPr txBox="1">
            <a:spLocks noGrp="1"/>
          </p:cNvSpPr>
          <p:nvPr>
            <p:ph type="subTitle" idx="1"/>
          </p:nvPr>
        </p:nvSpPr>
        <p:spPr>
          <a:xfrm>
            <a:off x="3390000" y="1493700"/>
            <a:ext cx="48303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5"/>
          <p:cNvSpPr txBox="1">
            <a:spLocks noGrp="1"/>
          </p:cNvSpPr>
          <p:nvPr>
            <p:ph type="title" idx="3"/>
          </p:nvPr>
        </p:nvSpPr>
        <p:spPr>
          <a:xfrm>
            <a:off x="863525" y="2592560"/>
            <a:ext cx="1883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8" name="Google Shape;248;p25"/>
          <p:cNvSpPr txBox="1">
            <a:spLocks noGrp="1"/>
          </p:cNvSpPr>
          <p:nvPr>
            <p:ph type="subTitle" idx="4"/>
          </p:nvPr>
        </p:nvSpPr>
        <p:spPr>
          <a:xfrm>
            <a:off x="3391200" y="2550906"/>
            <a:ext cx="48279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5"/>
          <p:cNvSpPr txBox="1">
            <a:spLocks noGrp="1"/>
          </p:cNvSpPr>
          <p:nvPr>
            <p:ph type="title" idx="5"/>
          </p:nvPr>
        </p:nvSpPr>
        <p:spPr>
          <a:xfrm>
            <a:off x="863526" y="3647470"/>
            <a:ext cx="1883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0" name="Google Shape;250;p25"/>
          <p:cNvSpPr txBox="1">
            <a:spLocks noGrp="1"/>
          </p:cNvSpPr>
          <p:nvPr>
            <p:ph type="subTitle" idx="6"/>
          </p:nvPr>
        </p:nvSpPr>
        <p:spPr>
          <a:xfrm>
            <a:off x="3391200" y="3605112"/>
            <a:ext cx="48279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26"/>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 name="Google Shape;256;p26"/>
          <p:cNvSpPr txBox="1">
            <a:spLocks noGrp="1"/>
          </p:cNvSpPr>
          <p:nvPr>
            <p:ph type="title" idx="2"/>
          </p:nvPr>
        </p:nvSpPr>
        <p:spPr>
          <a:xfrm>
            <a:off x="927243" y="17664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7" name="Google Shape;257;p26"/>
          <p:cNvSpPr txBox="1">
            <a:spLocks noGrp="1"/>
          </p:cNvSpPr>
          <p:nvPr>
            <p:ph type="subTitle" idx="1"/>
          </p:nvPr>
        </p:nvSpPr>
        <p:spPr>
          <a:xfrm>
            <a:off x="927143" y="22047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6"/>
          <p:cNvSpPr txBox="1">
            <a:spLocks noGrp="1"/>
          </p:cNvSpPr>
          <p:nvPr>
            <p:ph type="title" idx="3"/>
          </p:nvPr>
        </p:nvSpPr>
        <p:spPr>
          <a:xfrm>
            <a:off x="6028057" y="17664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9" name="Google Shape;259;p26"/>
          <p:cNvSpPr txBox="1">
            <a:spLocks noGrp="1"/>
          </p:cNvSpPr>
          <p:nvPr>
            <p:ph type="subTitle" idx="4"/>
          </p:nvPr>
        </p:nvSpPr>
        <p:spPr>
          <a:xfrm>
            <a:off x="6028043" y="22047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6"/>
          <p:cNvSpPr txBox="1">
            <a:spLocks noGrp="1"/>
          </p:cNvSpPr>
          <p:nvPr>
            <p:ph type="title" idx="5"/>
          </p:nvPr>
        </p:nvSpPr>
        <p:spPr>
          <a:xfrm>
            <a:off x="927243" y="31998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1" name="Google Shape;261;p26"/>
          <p:cNvSpPr txBox="1">
            <a:spLocks noGrp="1"/>
          </p:cNvSpPr>
          <p:nvPr>
            <p:ph type="subTitle" idx="6"/>
          </p:nvPr>
        </p:nvSpPr>
        <p:spPr>
          <a:xfrm>
            <a:off x="927143" y="36381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6"/>
          <p:cNvSpPr txBox="1">
            <a:spLocks noGrp="1"/>
          </p:cNvSpPr>
          <p:nvPr>
            <p:ph type="title" idx="7"/>
          </p:nvPr>
        </p:nvSpPr>
        <p:spPr>
          <a:xfrm>
            <a:off x="6028057" y="31998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3" name="Google Shape;263;p26"/>
          <p:cNvSpPr txBox="1">
            <a:spLocks noGrp="1"/>
          </p:cNvSpPr>
          <p:nvPr>
            <p:ph type="subTitle" idx="8"/>
          </p:nvPr>
        </p:nvSpPr>
        <p:spPr>
          <a:xfrm>
            <a:off x="6028043" y="36381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6"/>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CUSTOM_5_1">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27"/>
          <p:cNvSpPr/>
          <p:nvPr/>
        </p:nvSpPr>
        <p:spPr>
          <a:xfrm>
            <a:off x="6014575" y="1982125"/>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9" name="Google Shape;269;p27"/>
          <p:cNvSpPr txBox="1">
            <a:spLocks noGrp="1"/>
          </p:cNvSpPr>
          <p:nvPr>
            <p:ph type="title" idx="2"/>
          </p:nvPr>
        </p:nvSpPr>
        <p:spPr>
          <a:xfrm>
            <a:off x="720106" y="180987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0" name="Google Shape;270;p27"/>
          <p:cNvSpPr txBox="1">
            <a:spLocks noGrp="1"/>
          </p:cNvSpPr>
          <p:nvPr>
            <p:ph type="subTitle" idx="1"/>
          </p:nvPr>
        </p:nvSpPr>
        <p:spPr>
          <a:xfrm>
            <a:off x="720006" y="224825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27"/>
          <p:cNvSpPr txBox="1">
            <a:spLocks noGrp="1"/>
          </p:cNvSpPr>
          <p:nvPr>
            <p:ph type="title" idx="3"/>
          </p:nvPr>
        </p:nvSpPr>
        <p:spPr>
          <a:xfrm>
            <a:off x="3490594" y="180987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2" name="Google Shape;272;p27"/>
          <p:cNvSpPr txBox="1">
            <a:spLocks noGrp="1"/>
          </p:cNvSpPr>
          <p:nvPr>
            <p:ph type="subTitle" idx="4"/>
          </p:nvPr>
        </p:nvSpPr>
        <p:spPr>
          <a:xfrm>
            <a:off x="3490575" y="224825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7"/>
          <p:cNvSpPr txBox="1">
            <a:spLocks noGrp="1"/>
          </p:cNvSpPr>
          <p:nvPr>
            <p:ph type="title" idx="5"/>
          </p:nvPr>
        </p:nvSpPr>
        <p:spPr>
          <a:xfrm>
            <a:off x="720106" y="355012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27"/>
          <p:cNvSpPr txBox="1">
            <a:spLocks noGrp="1"/>
          </p:cNvSpPr>
          <p:nvPr>
            <p:ph type="subTitle" idx="6"/>
          </p:nvPr>
        </p:nvSpPr>
        <p:spPr>
          <a:xfrm>
            <a:off x="720006" y="398850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7"/>
          <p:cNvSpPr txBox="1">
            <a:spLocks noGrp="1"/>
          </p:cNvSpPr>
          <p:nvPr>
            <p:ph type="title" idx="7"/>
          </p:nvPr>
        </p:nvSpPr>
        <p:spPr>
          <a:xfrm>
            <a:off x="3490594" y="355012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27"/>
          <p:cNvSpPr txBox="1">
            <a:spLocks noGrp="1"/>
          </p:cNvSpPr>
          <p:nvPr>
            <p:ph type="subTitle" idx="8"/>
          </p:nvPr>
        </p:nvSpPr>
        <p:spPr>
          <a:xfrm>
            <a:off x="3490575" y="398850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7" name="Google Shape;277;p27"/>
          <p:cNvGrpSpPr/>
          <p:nvPr/>
        </p:nvGrpSpPr>
        <p:grpSpPr>
          <a:xfrm>
            <a:off x="7165188" y="-12"/>
            <a:ext cx="1852400" cy="5143500"/>
            <a:chOff x="7165188" y="-12"/>
            <a:chExt cx="1852400" cy="5143500"/>
          </a:xfrm>
        </p:grpSpPr>
        <p:grpSp>
          <p:nvGrpSpPr>
            <p:cNvPr id="278" name="Google Shape;278;p27"/>
            <p:cNvGrpSpPr/>
            <p:nvPr/>
          </p:nvGrpSpPr>
          <p:grpSpPr>
            <a:xfrm rot="5400000" flipH="1">
              <a:off x="6164325" y="3018650"/>
              <a:ext cx="3765075" cy="484600"/>
              <a:chOff x="198225" y="4390550"/>
              <a:chExt cx="3765075" cy="484600"/>
            </a:xfrm>
          </p:grpSpPr>
          <p:sp>
            <p:nvSpPr>
              <p:cNvPr id="279" name="Google Shape;279;p2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7"/>
            <p:cNvGrpSpPr/>
            <p:nvPr/>
          </p:nvGrpSpPr>
          <p:grpSpPr>
            <a:xfrm rot="5400000" flipH="1">
              <a:off x="5770950" y="1394225"/>
              <a:ext cx="3427850" cy="639375"/>
              <a:chOff x="1298650" y="3255600"/>
              <a:chExt cx="3427850" cy="639375"/>
            </a:xfrm>
          </p:grpSpPr>
          <p:sp>
            <p:nvSpPr>
              <p:cNvPr id="282" name="Google Shape;282;p2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7"/>
            <p:cNvGrpSpPr/>
            <p:nvPr/>
          </p:nvGrpSpPr>
          <p:grpSpPr>
            <a:xfrm rot="-5400000" flipH="1">
              <a:off x="6892750" y="1640225"/>
              <a:ext cx="3765075" cy="484600"/>
              <a:chOff x="198225" y="4390550"/>
              <a:chExt cx="3765075" cy="484600"/>
            </a:xfrm>
          </p:grpSpPr>
          <p:sp>
            <p:nvSpPr>
              <p:cNvPr id="285" name="Google Shape;285;p2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7"/>
            <p:cNvSpPr/>
            <p:nvPr/>
          </p:nvSpPr>
          <p:spPr>
            <a:xfrm>
              <a:off x="7764000" y="82731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7764000" y="325694"/>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7406100" y="37650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7406100" y="42217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1" name="Google Shape;291;p27"/>
          <p:cNvPicPr preferRelativeResize="0"/>
          <p:nvPr/>
        </p:nvPicPr>
        <p:blipFill rotWithShape="1">
          <a:blip r:embed="rId3">
            <a:alphaModFix/>
          </a:blip>
          <a:srcRect b="33936"/>
          <a:stretch/>
        </p:blipFill>
        <p:spPr>
          <a:xfrm>
            <a:off x="0" y="0"/>
            <a:ext cx="3347900" cy="134034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4" name="Google Shape;294;p28"/>
          <p:cNvSpPr txBox="1">
            <a:spLocks noGrp="1"/>
          </p:cNvSpPr>
          <p:nvPr>
            <p:ph type="title" idx="2"/>
          </p:nvPr>
        </p:nvSpPr>
        <p:spPr>
          <a:xfrm>
            <a:off x="1291813"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28"/>
          <p:cNvSpPr txBox="1">
            <a:spLocks noGrp="1"/>
          </p:cNvSpPr>
          <p:nvPr>
            <p:ph type="subTitle" idx="1"/>
          </p:nvPr>
        </p:nvSpPr>
        <p:spPr>
          <a:xfrm>
            <a:off x="1291813"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8"/>
          <p:cNvSpPr txBox="1">
            <a:spLocks noGrp="1"/>
          </p:cNvSpPr>
          <p:nvPr>
            <p:ph type="title" idx="3"/>
          </p:nvPr>
        </p:nvSpPr>
        <p:spPr>
          <a:xfrm>
            <a:off x="3769585"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28"/>
          <p:cNvSpPr txBox="1">
            <a:spLocks noGrp="1"/>
          </p:cNvSpPr>
          <p:nvPr>
            <p:ph type="subTitle" idx="4"/>
          </p:nvPr>
        </p:nvSpPr>
        <p:spPr>
          <a:xfrm>
            <a:off x="3769585"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28"/>
          <p:cNvSpPr txBox="1">
            <a:spLocks noGrp="1"/>
          </p:cNvSpPr>
          <p:nvPr>
            <p:ph type="title" idx="5"/>
          </p:nvPr>
        </p:nvSpPr>
        <p:spPr>
          <a:xfrm>
            <a:off x="1291813"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9" name="Google Shape;299;p28"/>
          <p:cNvSpPr txBox="1">
            <a:spLocks noGrp="1"/>
          </p:cNvSpPr>
          <p:nvPr>
            <p:ph type="subTitle" idx="6"/>
          </p:nvPr>
        </p:nvSpPr>
        <p:spPr>
          <a:xfrm>
            <a:off x="1291813"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28"/>
          <p:cNvSpPr txBox="1">
            <a:spLocks noGrp="1"/>
          </p:cNvSpPr>
          <p:nvPr>
            <p:ph type="title" idx="7"/>
          </p:nvPr>
        </p:nvSpPr>
        <p:spPr>
          <a:xfrm>
            <a:off x="3769585"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1" name="Google Shape;301;p28"/>
          <p:cNvSpPr txBox="1">
            <a:spLocks noGrp="1"/>
          </p:cNvSpPr>
          <p:nvPr>
            <p:ph type="subTitle" idx="8"/>
          </p:nvPr>
        </p:nvSpPr>
        <p:spPr>
          <a:xfrm>
            <a:off x="3769585"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8"/>
          <p:cNvSpPr txBox="1">
            <a:spLocks noGrp="1"/>
          </p:cNvSpPr>
          <p:nvPr>
            <p:ph type="title" idx="9"/>
          </p:nvPr>
        </p:nvSpPr>
        <p:spPr>
          <a:xfrm>
            <a:off x="6247364"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3" name="Google Shape;303;p28"/>
          <p:cNvSpPr txBox="1">
            <a:spLocks noGrp="1"/>
          </p:cNvSpPr>
          <p:nvPr>
            <p:ph type="subTitle" idx="13"/>
          </p:nvPr>
        </p:nvSpPr>
        <p:spPr>
          <a:xfrm>
            <a:off x="6247364"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8"/>
          <p:cNvSpPr txBox="1">
            <a:spLocks noGrp="1"/>
          </p:cNvSpPr>
          <p:nvPr>
            <p:ph type="title" idx="14"/>
          </p:nvPr>
        </p:nvSpPr>
        <p:spPr>
          <a:xfrm>
            <a:off x="6247364"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5" name="Google Shape;305;p28"/>
          <p:cNvSpPr txBox="1">
            <a:spLocks noGrp="1"/>
          </p:cNvSpPr>
          <p:nvPr>
            <p:ph type="subTitle" idx="15"/>
          </p:nvPr>
        </p:nvSpPr>
        <p:spPr>
          <a:xfrm>
            <a:off x="6247364"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06" name="Google Shape;306;p28"/>
          <p:cNvPicPr preferRelativeResize="0"/>
          <p:nvPr/>
        </p:nvPicPr>
        <p:blipFill rotWithShape="1">
          <a:blip r:embed="rId3">
            <a:alphaModFix/>
          </a:blip>
          <a:srcRect r="19348"/>
          <a:stretch/>
        </p:blipFill>
        <p:spPr>
          <a:xfrm>
            <a:off x="80725" y="2974811"/>
            <a:ext cx="2771650" cy="2082525"/>
          </a:xfrm>
          <a:prstGeom prst="rect">
            <a:avLst/>
          </a:prstGeom>
          <a:noFill/>
          <a:ln>
            <a:noFill/>
          </a:ln>
        </p:spPr>
      </p:pic>
      <p:pic>
        <p:nvPicPr>
          <p:cNvPr id="307" name="Google Shape;307;p28"/>
          <p:cNvPicPr preferRelativeResize="0"/>
          <p:nvPr/>
        </p:nvPicPr>
        <p:blipFill rotWithShape="1">
          <a:blip r:embed="rId3">
            <a:alphaModFix/>
          </a:blip>
          <a:srcRect r="19348"/>
          <a:stretch/>
        </p:blipFill>
        <p:spPr>
          <a:xfrm>
            <a:off x="6372350" y="77375"/>
            <a:ext cx="2771650" cy="2082525"/>
          </a:xfrm>
          <a:prstGeom prst="rect">
            <a:avLst/>
          </a:prstGeom>
          <a:noFill/>
          <a:ln>
            <a:noFill/>
          </a:ln>
        </p:spPr>
      </p:pic>
      <p:grpSp>
        <p:nvGrpSpPr>
          <p:cNvPr id="308" name="Google Shape;308;p28"/>
          <p:cNvGrpSpPr/>
          <p:nvPr/>
        </p:nvGrpSpPr>
        <p:grpSpPr>
          <a:xfrm>
            <a:off x="368731" y="360425"/>
            <a:ext cx="780400" cy="357900"/>
            <a:chOff x="4598506" y="471425"/>
            <a:chExt cx="780400" cy="357900"/>
          </a:xfrm>
        </p:grpSpPr>
        <p:sp>
          <p:nvSpPr>
            <p:cNvPr id="309" name="Google Shape;309;p28"/>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28"/>
          <p:cNvSpPr/>
          <p:nvPr/>
        </p:nvSpPr>
        <p:spPr>
          <a:xfrm rot="5400000">
            <a:off x="8437481" y="3720750"/>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29"/>
          <p:cNvSpPr txBox="1">
            <a:spLocks noGrp="1"/>
          </p:cNvSpPr>
          <p:nvPr>
            <p:ph type="title" hasCustomPrompt="1"/>
          </p:nvPr>
        </p:nvSpPr>
        <p:spPr>
          <a:xfrm>
            <a:off x="862475"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4" name="Google Shape;314;p29"/>
          <p:cNvSpPr txBox="1">
            <a:spLocks noGrp="1"/>
          </p:cNvSpPr>
          <p:nvPr>
            <p:ph type="subTitle" idx="1"/>
          </p:nvPr>
        </p:nvSpPr>
        <p:spPr>
          <a:xfrm>
            <a:off x="862475"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5" name="Google Shape;315;p29"/>
          <p:cNvSpPr txBox="1">
            <a:spLocks noGrp="1"/>
          </p:cNvSpPr>
          <p:nvPr>
            <p:ph type="title" idx="2" hasCustomPrompt="1"/>
          </p:nvPr>
        </p:nvSpPr>
        <p:spPr>
          <a:xfrm>
            <a:off x="3456627" y="1680650"/>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6" name="Google Shape;316;p29"/>
          <p:cNvSpPr txBox="1">
            <a:spLocks noGrp="1"/>
          </p:cNvSpPr>
          <p:nvPr>
            <p:ph type="subTitle" idx="3"/>
          </p:nvPr>
        </p:nvSpPr>
        <p:spPr>
          <a:xfrm>
            <a:off x="3456627" y="2376555"/>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7" name="Google Shape;317;p29"/>
          <p:cNvSpPr txBox="1">
            <a:spLocks noGrp="1"/>
          </p:cNvSpPr>
          <p:nvPr>
            <p:ph type="title" idx="4" hasCustomPrompt="1"/>
          </p:nvPr>
        </p:nvSpPr>
        <p:spPr>
          <a:xfrm>
            <a:off x="6050771"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8" name="Google Shape;318;p29"/>
          <p:cNvSpPr txBox="1">
            <a:spLocks noGrp="1"/>
          </p:cNvSpPr>
          <p:nvPr>
            <p:ph type="subTitle" idx="5"/>
          </p:nvPr>
        </p:nvSpPr>
        <p:spPr>
          <a:xfrm>
            <a:off x="6050771"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9" name="Google Shape;319;p29"/>
          <p:cNvSpPr txBox="1">
            <a:spLocks noGrp="1"/>
          </p:cNvSpPr>
          <p:nvPr>
            <p:ph type="title" idx="6"/>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0" name="Google Shape;320;p29"/>
          <p:cNvPicPr preferRelativeResize="0"/>
          <p:nvPr/>
        </p:nvPicPr>
        <p:blipFill rotWithShape="1">
          <a:blip r:embed="rId3">
            <a:alphaModFix/>
          </a:blip>
          <a:srcRect l="14310"/>
          <a:stretch/>
        </p:blipFill>
        <p:spPr>
          <a:xfrm>
            <a:off x="6275250" y="3114650"/>
            <a:ext cx="2868750" cy="2028850"/>
          </a:xfrm>
          <a:prstGeom prst="rect">
            <a:avLst/>
          </a:prstGeom>
          <a:noFill/>
          <a:ln>
            <a:noFill/>
          </a:ln>
        </p:spPr>
      </p:pic>
      <p:pic>
        <p:nvPicPr>
          <p:cNvPr id="321" name="Google Shape;321;p29"/>
          <p:cNvPicPr preferRelativeResize="0"/>
          <p:nvPr/>
        </p:nvPicPr>
        <p:blipFill rotWithShape="1">
          <a:blip r:embed="rId3">
            <a:alphaModFix/>
          </a:blip>
          <a:srcRect l="14310"/>
          <a:stretch/>
        </p:blipFill>
        <p:spPr>
          <a:xfrm>
            <a:off x="0" y="0"/>
            <a:ext cx="2868750" cy="2028850"/>
          </a:xfrm>
          <a:prstGeom prst="rect">
            <a:avLst/>
          </a:prstGeom>
          <a:noFill/>
          <a:ln>
            <a:noFill/>
          </a:ln>
        </p:spPr>
      </p:pic>
      <p:grpSp>
        <p:nvGrpSpPr>
          <p:cNvPr id="322" name="Google Shape;322;p29"/>
          <p:cNvGrpSpPr/>
          <p:nvPr/>
        </p:nvGrpSpPr>
        <p:grpSpPr>
          <a:xfrm rot="10800000">
            <a:off x="6419226" y="86387"/>
            <a:ext cx="2724785" cy="350705"/>
            <a:chOff x="198225" y="4390550"/>
            <a:chExt cx="3765075" cy="484600"/>
          </a:xfrm>
        </p:grpSpPr>
        <p:sp>
          <p:nvSpPr>
            <p:cNvPr id="323" name="Google Shape;323;p2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9"/>
          <p:cNvGrpSpPr/>
          <p:nvPr/>
        </p:nvGrpSpPr>
        <p:grpSpPr>
          <a:xfrm>
            <a:off x="351277" y="4786262"/>
            <a:ext cx="1160092" cy="63948"/>
            <a:chOff x="3779200" y="1371600"/>
            <a:chExt cx="1992600" cy="109500"/>
          </a:xfrm>
        </p:grpSpPr>
        <p:sp>
          <p:nvSpPr>
            <p:cNvPr id="326" name="Google Shape;326;p2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8_1">
    <p:bg>
      <p:bgPr>
        <a:blipFill>
          <a:blip r:embed="rId2">
            <a:alphaModFix/>
          </a:blip>
          <a:stretch>
            <a:fillRect/>
          </a:stretch>
        </a:blipFill>
        <a:effectLst/>
      </p:bgPr>
    </p:bg>
    <p:spTree>
      <p:nvGrpSpPr>
        <p:cNvPr id="1" name="Shape 332"/>
        <p:cNvGrpSpPr/>
        <p:nvPr/>
      </p:nvGrpSpPr>
      <p:grpSpPr>
        <a:xfrm>
          <a:off x="0" y="0"/>
          <a:ext cx="0" cy="0"/>
          <a:chOff x="0" y="0"/>
          <a:chExt cx="0" cy="0"/>
        </a:xfrm>
      </p:grpSpPr>
      <p:sp>
        <p:nvSpPr>
          <p:cNvPr id="333" name="Google Shape;333;p30"/>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 name="Google Shape;334;p30"/>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30"/>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336" name="Google Shape;336;p30"/>
          <p:cNvGrpSpPr/>
          <p:nvPr/>
        </p:nvGrpSpPr>
        <p:grpSpPr>
          <a:xfrm flipH="1">
            <a:off x="256575" y="4506113"/>
            <a:ext cx="1154625" cy="430500"/>
            <a:chOff x="4042650" y="642025"/>
            <a:chExt cx="1154625" cy="430500"/>
          </a:xfrm>
        </p:grpSpPr>
        <p:sp>
          <p:nvSpPr>
            <p:cNvPr id="337" name="Google Shape;337;p3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0"/>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1"/>
          <p:cNvSpPr txBox="1">
            <a:spLocks noGrp="1"/>
          </p:cNvSpPr>
          <p:nvPr>
            <p:ph type="title"/>
          </p:nvPr>
        </p:nvSpPr>
        <p:spPr>
          <a:xfrm>
            <a:off x="720000" y="375275"/>
            <a:ext cx="34347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2" name="Google Shape;342;p31"/>
          <p:cNvSpPr txBox="1">
            <a:spLocks noGrp="1"/>
          </p:cNvSpPr>
          <p:nvPr>
            <p:ph type="subTitle" idx="1"/>
          </p:nvPr>
        </p:nvSpPr>
        <p:spPr>
          <a:xfrm>
            <a:off x="713100" y="1266825"/>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31"/>
          <p:cNvSpPr txBox="1"/>
          <p:nvPr/>
        </p:nvSpPr>
        <p:spPr>
          <a:xfrm>
            <a:off x="720000" y="3526500"/>
            <a:ext cx="3582000" cy="73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lt1"/>
                </a:solidFill>
                <a:latin typeface="IBM Plex Sans Medium"/>
                <a:ea typeface="IBM Plex Sans Medium"/>
                <a:cs typeface="IBM Plex Sans Medium"/>
                <a:sym typeface="IBM Plex Sans Medium"/>
              </a:rPr>
              <a:t>CREDITS: This presentation template was created by </a:t>
            </a:r>
            <a:r>
              <a:rPr lang="en" sz="1200">
                <a:solidFill>
                  <a:schemeClr val="lt1"/>
                </a:solidFill>
                <a:uFill>
                  <a:noFill/>
                </a:uFill>
                <a:latin typeface="IBM Plex Sans Medium"/>
                <a:ea typeface="IBM Plex Sans Medium"/>
                <a:cs typeface="IBM Plex Sans Medium"/>
                <a:sym typeface="IBM Plex Sans Medium"/>
                <a:hlinkClick r:id="rId3">
                  <a:extLst>
                    <a:ext uri="{A12FA001-AC4F-418D-AE19-62706E023703}">
                      <ahyp:hlinkClr xmlns:ahyp="http://schemas.microsoft.com/office/drawing/2018/hyperlinkcolor" val="tx"/>
                    </a:ext>
                  </a:extLst>
                </a:hlinkClick>
              </a:rPr>
              <a:t>Slidesgo</a:t>
            </a:r>
            <a:r>
              <a:rPr lang="en" sz="1200">
                <a:solidFill>
                  <a:schemeClr val="lt1"/>
                </a:solidFill>
                <a:latin typeface="IBM Plex Sans Medium"/>
                <a:ea typeface="IBM Plex Sans Medium"/>
                <a:cs typeface="IBM Plex Sans Medium"/>
                <a:sym typeface="IBM Plex Sans Medium"/>
              </a:rPr>
              <a:t>, including icons by </a:t>
            </a:r>
            <a:r>
              <a:rPr lang="en" sz="1200">
                <a:solidFill>
                  <a:schemeClr val="lt1"/>
                </a:solidFill>
                <a:uFill>
                  <a:noFill/>
                </a:uFill>
                <a:latin typeface="IBM Plex Sans Medium"/>
                <a:ea typeface="IBM Plex Sans Medium"/>
                <a:cs typeface="IBM Plex Sans Medium"/>
                <a:sym typeface="IBM Plex Sans Medium"/>
                <a:hlinkClick r:id="rId4">
                  <a:extLst>
                    <a:ext uri="{A12FA001-AC4F-418D-AE19-62706E023703}">
                      <ahyp:hlinkClr xmlns:ahyp="http://schemas.microsoft.com/office/drawing/2018/hyperlinkcolor" val="tx"/>
                    </a:ext>
                  </a:extLst>
                </a:hlinkClick>
              </a:rPr>
              <a:t>Flaticon</a:t>
            </a:r>
            <a:r>
              <a:rPr lang="en" sz="1200">
                <a:solidFill>
                  <a:schemeClr val="lt1"/>
                </a:solidFill>
                <a:latin typeface="IBM Plex Sans Medium"/>
                <a:ea typeface="IBM Plex Sans Medium"/>
                <a:cs typeface="IBM Plex Sans Medium"/>
                <a:sym typeface="IBM Plex Sans Medium"/>
              </a:rPr>
              <a:t> and infographics &amp; images by </a:t>
            </a:r>
            <a:r>
              <a:rPr lang="en" sz="1200">
                <a:solidFill>
                  <a:schemeClr val="lt1"/>
                </a:solidFill>
                <a:uFill>
                  <a:noFill/>
                </a:uFill>
                <a:latin typeface="IBM Plex Sans Medium"/>
                <a:ea typeface="IBM Plex Sans Medium"/>
                <a:cs typeface="IBM Plex Sans Medium"/>
                <a:sym typeface="IBM Plex Sans Medium"/>
                <a:hlinkClick r:id="rId5">
                  <a:extLst>
                    <a:ext uri="{A12FA001-AC4F-418D-AE19-62706E023703}">
                      <ahyp:hlinkClr xmlns:ahyp="http://schemas.microsoft.com/office/drawing/2018/hyperlinkcolor" val="tx"/>
                    </a:ext>
                  </a:extLst>
                </a:hlinkClick>
              </a:rPr>
              <a:t>Freepik</a:t>
            </a:r>
            <a:endParaRPr sz="1200">
              <a:solidFill>
                <a:schemeClr val="lt1"/>
              </a:solidFill>
              <a:latin typeface="IBM Plex Sans Medium"/>
              <a:ea typeface="IBM Plex Sans Medium"/>
              <a:cs typeface="IBM Plex Sans Medium"/>
              <a:sym typeface="IBM Plex Sans Medium"/>
            </a:endParaRPr>
          </a:p>
        </p:txBody>
      </p:sp>
      <p:sp>
        <p:nvSpPr>
          <p:cNvPr id="344" name="Google Shape;344;p31"/>
          <p:cNvSpPr/>
          <p:nvPr/>
        </p:nvSpPr>
        <p:spPr>
          <a:xfrm>
            <a:off x="414780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1"/>
          <p:cNvGrpSpPr/>
          <p:nvPr/>
        </p:nvGrpSpPr>
        <p:grpSpPr>
          <a:xfrm>
            <a:off x="7068309" y="279305"/>
            <a:ext cx="2075906" cy="387206"/>
            <a:chOff x="1298650" y="3255600"/>
            <a:chExt cx="3427850" cy="639375"/>
          </a:xfrm>
        </p:grpSpPr>
        <p:sp>
          <p:nvSpPr>
            <p:cNvPr id="346" name="Google Shape;346;p3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1"/>
          <p:cNvSpPr/>
          <p:nvPr/>
        </p:nvSpPr>
        <p:spPr>
          <a:xfrm rot="5400000">
            <a:off x="4162050" y="4515197"/>
            <a:ext cx="333300" cy="332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1"/>
          <p:cNvGrpSpPr/>
          <p:nvPr/>
        </p:nvGrpSpPr>
        <p:grpSpPr>
          <a:xfrm>
            <a:off x="4494745" y="4545557"/>
            <a:ext cx="2631411" cy="338687"/>
            <a:chOff x="198225" y="4390550"/>
            <a:chExt cx="3765075" cy="484600"/>
          </a:xfrm>
        </p:grpSpPr>
        <p:sp>
          <p:nvSpPr>
            <p:cNvPr id="350" name="Google Shape;350;p3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352"/>
        <p:cNvGrpSpPr/>
        <p:nvPr/>
      </p:nvGrpSpPr>
      <p:grpSpPr>
        <a:xfrm>
          <a:off x="0" y="0"/>
          <a:ext cx="0" cy="0"/>
          <a:chOff x="0" y="0"/>
          <a:chExt cx="0" cy="0"/>
        </a:xfrm>
      </p:grpSpPr>
      <p:sp>
        <p:nvSpPr>
          <p:cNvPr id="353" name="Google Shape;353;p3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355" name="Google Shape;355;p32"/>
          <p:cNvGrpSpPr/>
          <p:nvPr/>
        </p:nvGrpSpPr>
        <p:grpSpPr>
          <a:xfrm flipH="1">
            <a:off x="256575" y="4506113"/>
            <a:ext cx="1154625" cy="430500"/>
            <a:chOff x="4042650" y="642025"/>
            <a:chExt cx="1154625" cy="430500"/>
          </a:xfrm>
        </p:grpSpPr>
        <p:sp>
          <p:nvSpPr>
            <p:cNvPr id="356" name="Google Shape;356;p3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
          <p:cNvSpPr/>
          <p:nvPr/>
        </p:nvSpPr>
        <p:spPr>
          <a:xfrm>
            <a:off x="391500" y="313650"/>
            <a:ext cx="8361000" cy="4516200"/>
          </a:xfrm>
          <a:prstGeom prst="rect">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100"/>
            </a:lvl1pPr>
            <a:lvl2pPr marL="914400" lvl="1" indent="-298450" rtl="0">
              <a:lnSpc>
                <a:spcPct val="100000"/>
              </a:lnSpc>
              <a:spcBef>
                <a:spcPts val="0"/>
              </a:spcBef>
              <a:spcAft>
                <a:spcPts val="0"/>
              </a:spcAft>
              <a:buSzPts val="1100"/>
              <a:buFont typeface="Roboto Condensed Light"/>
              <a:buAutoNum type="alphaLcPeriod"/>
              <a:defRPr sz="1100"/>
            </a:lvl2pPr>
            <a:lvl3pPr marL="1371600" lvl="2" indent="-298450" rtl="0">
              <a:lnSpc>
                <a:spcPct val="100000"/>
              </a:lnSpc>
              <a:spcBef>
                <a:spcPts val="0"/>
              </a:spcBef>
              <a:spcAft>
                <a:spcPts val="0"/>
              </a:spcAft>
              <a:buSzPts val="1100"/>
              <a:buFont typeface="Roboto Condensed Light"/>
              <a:buAutoNum type="romanLcPeriod"/>
              <a:defRPr sz="1100"/>
            </a:lvl3pPr>
            <a:lvl4pPr marL="1828800" lvl="3" indent="-298450" rtl="0">
              <a:lnSpc>
                <a:spcPct val="100000"/>
              </a:lnSpc>
              <a:spcBef>
                <a:spcPts val="0"/>
              </a:spcBef>
              <a:spcAft>
                <a:spcPts val="0"/>
              </a:spcAft>
              <a:buSzPts val="1100"/>
              <a:buFont typeface="Roboto Condensed Light"/>
              <a:buAutoNum type="arabicPeriod"/>
              <a:defRPr sz="1100"/>
            </a:lvl4pPr>
            <a:lvl5pPr marL="2286000" lvl="4" indent="-298450" rtl="0">
              <a:lnSpc>
                <a:spcPct val="100000"/>
              </a:lnSpc>
              <a:spcBef>
                <a:spcPts val="0"/>
              </a:spcBef>
              <a:spcAft>
                <a:spcPts val="0"/>
              </a:spcAft>
              <a:buSzPts val="1100"/>
              <a:buFont typeface="Roboto Condensed Light"/>
              <a:buAutoNum type="alphaLcPeriod"/>
              <a:defRPr sz="1100"/>
            </a:lvl5pPr>
            <a:lvl6pPr marL="2743200" lvl="5" indent="-298450" rtl="0">
              <a:lnSpc>
                <a:spcPct val="100000"/>
              </a:lnSpc>
              <a:spcBef>
                <a:spcPts val="0"/>
              </a:spcBef>
              <a:spcAft>
                <a:spcPts val="0"/>
              </a:spcAft>
              <a:buSzPts val="1100"/>
              <a:buFont typeface="Roboto Condensed Light"/>
              <a:buAutoNum type="romanLcPeriod"/>
              <a:defRPr sz="1100"/>
            </a:lvl6pPr>
            <a:lvl7pPr marL="3200400" lvl="6" indent="-298450" rtl="0">
              <a:lnSpc>
                <a:spcPct val="100000"/>
              </a:lnSpc>
              <a:spcBef>
                <a:spcPts val="0"/>
              </a:spcBef>
              <a:spcAft>
                <a:spcPts val="0"/>
              </a:spcAft>
              <a:buSzPts val="1100"/>
              <a:buFont typeface="Roboto Condensed Light"/>
              <a:buAutoNum type="arabicPeriod"/>
              <a:defRPr sz="1100"/>
            </a:lvl7pPr>
            <a:lvl8pPr marL="3657600" lvl="7" indent="-298450" rtl="0">
              <a:lnSpc>
                <a:spcPct val="100000"/>
              </a:lnSpc>
              <a:spcBef>
                <a:spcPts val="0"/>
              </a:spcBef>
              <a:spcAft>
                <a:spcPts val="0"/>
              </a:spcAft>
              <a:buSzPts val="1100"/>
              <a:buFont typeface="Roboto Condensed Light"/>
              <a:buAutoNum type="alphaLcPeriod"/>
              <a:defRPr sz="1100"/>
            </a:lvl8pPr>
            <a:lvl9pPr marL="4114800" lvl="8" indent="-298450" rtl="0">
              <a:lnSpc>
                <a:spcPct val="100000"/>
              </a:lnSpc>
              <a:spcBef>
                <a:spcPts val="0"/>
              </a:spcBef>
              <a:spcAft>
                <a:spcPts val="0"/>
              </a:spcAft>
              <a:buSzPts val="1100"/>
              <a:buFont typeface="Roboto Condensed Light"/>
              <a:buAutoNum type="romanLcPeriod"/>
              <a:defRPr sz="1100"/>
            </a:lvl9pPr>
          </a:lstStyle>
          <a:p>
            <a:endParaRPr/>
          </a:p>
        </p:txBody>
      </p:sp>
      <p:grpSp>
        <p:nvGrpSpPr>
          <p:cNvPr id="39" name="Google Shape;39;p4"/>
          <p:cNvGrpSpPr/>
          <p:nvPr/>
        </p:nvGrpSpPr>
        <p:grpSpPr>
          <a:xfrm>
            <a:off x="3" y="101070"/>
            <a:ext cx="2610703" cy="336022"/>
            <a:chOff x="198225" y="4390550"/>
            <a:chExt cx="3765075" cy="484600"/>
          </a:xfrm>
        </p:grpSpPr>
        <p:sp>
          <p:nvSpPr>
            <p:cNvPr id="40" name="Google Shape;40;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4"/>
          <p:cNvGrpSpPr/>
          <p:nvPr/>
        </p:nvGrpSpPr>
        <p:grpSpPr>
          <a:xfrm flipH="1">
            <a:off x="6533303" y="4719270"/>
            <a:ext cx="2610703" cy="336022"/>
            <a:chOff x="198225" y="4390550"/>
            <a:chExt cx="3765075" cy="484600"/>
          </a:xfrm>
        </p:grpSpPr>
        <p:sp>
          <p:nvSpPr>
            <p:cNvPr id="43" name="Google Shape;43;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359"/>
        <p:cNvGrpSpPr/>
        <p:nvPr/>
      </p:nvGrpSpPr>
      <p:grpSpPr>
        <a:xfrm>
          <a:off x="0" y="0"/>
          <a:ext cx="0" cy="0"/>
          <a:chOff x="0" y="0"/>
          <a:chExt cx="0" cy="0"/>
        </a:xfrm>
      </p:grpSpPr>
      <p:sp>
        <p:nvSpPr>
          <p:cNvPr id="360" name="Google Shape;360;p3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7"/>
          <p:cNvSpPr/>
          <p:nvPr/>
        </p:nvSpPr>
        <p:spPr>
          <a:xfrm rot="10800000" flipH="1">
            <a:off x="6579400" y="-1048150"/>
            <a:ext cx="3308400" cy="3308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597000" y="1616600"/>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txBox="1">
            <a:spLocks noGrp="1"/>
          </p:cNvSpPr>
          <p:nvPr>
            <p:ph type="title"/>
          </p:nvPr>
        </p:nvSpPr>
        <p:spPr>
          <a:xfrm>
            <a:off x="842475" y="968900"/>
            <a:ext cx="350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17"/>
          <p:cNvSpPr txBox="1">
            <a:spLocks noGrp="1"/>
          </p:cNvSpPr>
          <p:nvPr>
            <p:ph type="subTitle" idx="1"/>
          </p:nvPr>
        </p:nvSpPr>
        <p:spPr>
          <a:xfrm>
            <a:off x="842475" y="1659400"/>
            <a:ext cx="3506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7"/>
          <p:cNvSpPr/>
          <p:nvPr/>
        </p:nvSpPr>
        <p:spPr>
          <a:xfrm>
            <a:off x="7670175"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8345300"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7"/>
          <p:cNvGrpSpPr/>
          <p:nvPr/>
        </p:nvGrpSpPr>
        <p:grpSpPr>
          <a:xfrm>
            <a:off x="5593730" y="574087"/>
            <a:ext cx="1160092" cy="63948"/>
            <a:chOff x="3779200" y="1371600"/>
            <a:chExt cx="1992600" cy="109500"/>
          </a:xfrm>
        </p:grpSpPr>
        <p:sp>
          <p:nvSpPr>
            <p:cNvPr id="158" name="Google Shape;158;p17"/>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 name="Google Shape;164;p17"/>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Tree>
    <p:extLst>
      <p:ext uri="{BB962C8B-B14F-4D97-AF65-F5344CB8AC3E}">
        <p14:creationId xmlns:p14="http://schemas.microsoft.com/office/powerpoint/2010/main" val="230123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5"/>
          <p:cNvSpPr txBox="1">
            <a:spLocks noGrp="1"/>
          </p:cNvSpPr>
          <p:nvPr>
            <p:ph type="title" idx="2"/>
          </p:nvPr>
        </p:nvSpPr>
        <p:spPr>
          <a:xfrm>
            <a:off x="15350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5"/>
          <p:cNvSpPr txBox="1">
            <a:spLocks noGrp="1"/>
          </p:cNvSpPr>
          <p:nvPr>
            <p:ph type="title" idx="3"/>
          </p:nvPr>
        </p:nvSpPr>
        <p:spPr>
          <a:xfrm>
            <a:off x="49041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04152"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5"/>
          <p:cNvSpPr txBox="1">
            <a:spLocks noGrp="1"/>
          </p:cNvSpPr>
          <p:nvPr>
            <p:ph type="subTitle" idx="4"/>
          </p:nvPr>
        </p:nvSpPr>
        <p:spPr>
          <a:xfrm>
            <a:off x="1535050"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p:nvPr/>
        </p:nvSpPr>
        <p:spPr>
          <a:xfrm>
            <a:off x="-944225" y="-771375"/>
            <a:ext cx="5017200" cy="501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250675" y="2068287"/>
            <a:ext cx="3603600" cy="360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423988" y="8593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312288" y="44680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5400000">
            <a:off x="-816695" y="997044"/>
            <a:ext cx="2428951" cy="434862"/>
            <a:chOff x="1358103" y="3291921"/>
            <a:chExt cx="3368397" cy="603054"/>
          </a:xfrm>
        </p:grpSpPr>
        <p:sp>
          <p:nvSpPr>
            <p:cNvPr id="56" name="Google Shape;56;p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Google Shape;58;p5"/>
          <p:cNvPicPr preferRelativeResize="0"/>
          <p:nvPr/>
        </p:nvPicPr>
        <p:blipFill rotWithShape="1">
          <a:blip r:embed="rId3">
            <a:alphaModFix/>
          </a:blip>
          <a:srcRect b="33936"/>
          <a:stretch/>
        </p:blipFill>
        <p:spPr>
          <a:xfrm>
            <a:off x="5796100" y="3803150"/>
            <a:ext cx="3347900" cy="1340349"/>
          </a:xfrm>
          <a:prstGeom prst="rect">
            <a:avLst/>
          </a:prstGeom>
          <a:noFill/>
          <a:ln>
            <a:noFill/>
          </a:ln>
        </p:spPr>
      </p:pic>
      <p:pic>
        <p:nvPicPr>
          <p:cNvPr id="59" name="Google Shape;59;p5"/>
          <p:cNvPicPr preferRelativeResize="0"/>
          <p:nvPr/>
        </p:nvPicPr>
        <p:blipFill rotWithShape="1">
          <a:blip r:embed="rId3">
            <a:alphaModFix/>
          </a:blip>
          <a:srcRect l="63921"/>
          <a:stretch/>
        </p:blipFill>
        <p:spPr>
          <a:xfrm>
            <a:off x="0" y="2545350"/>
            <a:ext cx="1207900" cy="2028874"/>
          </a:xfrm>
          <a:prstGeom prst="rect">
            <a:avLst/>
          </a:prstGeom>
          <a:noFill/>
          <a:ln>
            <a:noFill/>
          </a:ln>
        </p:spPr>
      </p:pic>
      <p:sp>
        <p:nvSpPr>
          <p:cNvPr id="60" name="Google Shape;60;p5"/>
          <p:cNvSpPr/>
          <p:nvPr/>
        </p:nvSpPr>
        <p:spPr>
          <a:xfrm>
            <a:off x="8423988" y="322506"/>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7"/>
          <p:cNvSpPr txBox="1">
            <a:spLocks noGrp="1"/>
          </p:cNvSpPr>
          <p:nvPr>
            <p:ph type="body" idx="1"/>
          </p:nvPr>
        </p:nvSpPr>
        <p:spPr>
          <a:xfrm>
            <a:off x="1671300" y="1882538"/>
            <a:ext cx="5801400" cy="210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75" name="Google Shape;75;p7"/>
          <p:cNvSpPr txBox="1">
            <a:spLocks noGrp="1"/>
          </p:cNvSpPr>
          <p:nvPr>
            <p:ph type="title"/>
          </p:nvPr>
        </p:nvSpPr>
        <p:spPr>
          <a:xfrm>
            <a:off x="1671300" y="1157363"/>
            <a:ext cx="58014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7"/>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7"/>
          <p:cNvGrpSpPr/>
          <p:nvPr/>
        </p:nvGrpSpPr>
        <p:grpSpPr>
          <a:xfrm>
            <a:off x="5716150" y="157656"/>
            <a:ext cx="3427850" cy="639375"/>
            <a:chOff x="1298650" y="3255600"/>
            <a:chExt cx="3427850" cy="639375"/>
          </a:xfrm>
        </p:grpSpPr>
        <p:sp>
          <p:nvSpPr>
            <p:cNvPr id="78" name="Google Shape;78;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7"/>
          <p:cNvGrpSpPr/>
          <p:nvPr/>
        </p:nvGrpSpPr>
        <p:grpSpPr>
          <a:xfrm rot="10800000">
            <a:off x="0" y="4346469"/>
            <a:ext cx="3427850" cy="639375"/>
            <a:chOff x="1298650" y="3255600"/>
            <a:chExt cx="3427850" cy="639375"/>
          </a:xfrm>
        </p:grpSpPr>
        <p:sp>
          <p:nvSpPr>
            <p:cNvPr id="81" name="Google Shape;81;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7"/>
          <p:cNvSpPr/>
          <p:nvPr/>
        </p:nvSpPr>
        <p:spPr>
          <a:xfrm>
            <a:off x="5383375" y="1441400"/>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8"/>
          <p:cNvSpPr/>
          <p:nvPr/>
        </p:nvSpPr>
        <p:spPr>
          <a:xfrm>
            <a:off x="-1034662" y="-88560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8"/>
          <p:cNvPicPr preferRelativeResize="0"/>
          <p:nvPr/>
        </p:nvPicPr>
        <p:blipFill>
          <a:blip r:embed="rId3">
            <a:alphaModFix/>
          </a:blip>
          <a:stretch>
            <a:fillRect/>
          </a:stretch>
        </p:blipFill>
        <p:spPr>
          <a:xfrm>
            <a:off x="5633178" y="152400"/>
            <a:ext cx="3347900" cy="2028824"/>
          </a:xfrm>
          <a:prstGeom prst="rect">
            <a:avLst/>
          </a:prstGeom>
          <a:noFill/>
          <a:ln>
            <a:noFill/>
          </a:ln>
        </p:spPr>
      </p:pic>
      <p:pic>
        <p:nvPicPr>
          <p:cNvPr id="87" name="Google Shape;87;p8"/>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
        <p:nvSpPr>
          <p:cNvPr id="88" name="Google Shape;88;p8"/>
          <p:cNvSpPr/>
          <p:nvPr/>
        </p:nvSpPr>
        <p:spPr>
          <a:xfrm rot="10800000" flipH="1">
            <a:off x="4455038" y="790575"/>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713050" y="790575"/>
            <a:ext cx="7717800" cy="35625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1" name="Google Shape;91;p8"/>
          <p:cNvGrpSpPr/>
          <p:nvPr/>
        </p:nvGrpSpPr>
        <p:grpSpPr>
          <a:xfrm flipH="1">
            <a:off x="227926" y="229406"/>
            <a:ext cx="882480" cy="329031"/>
            <a:chOff x="4042650" y="642025"/>
            <a:chExt cx="1154625" cy="430500"/>
          </a:xfrm>
        </p:grpSpPr>
        <p:sp>
          <p:nvSpPr>
            <p:cNvPr id="92" name="Google Shape;92;p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8"/>
          <p:cNvGrpSpPr/>
          <p:nvPr/>
        </p:nvGrpSpPr>
        <p:grpSpPr>
          <a:xfrm rot="10800000" flipH="1">
            <a:off x="1110402" y="142362"/>
            <a:ext cx="2724785" cy="350705"/>
            <a:chOff x="198225" y="4390550"/>
            <a:chExt cx="3765075" cy="484600"/>
          </a:xfrm>
        </p:grpSpPr>
        <p:sp>
          <p:nvSpPr>
            <p:cNvPr id="95" name="Google Shape;95;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8"/>
          <p:cNvGrpSpPr/>
          <p:nvPr/>
        </p:nvGrpSpPr>
        <p:grpSpPr>
          <a:xfrm rot="10800000">
            <a:off x="5703652" y="4507924"/>
            <a:ext cx="2724785" cy="350705"/>
            <a:chOff x="198225" y="4390550"/>
            <a:chExt cx="3765075" cy="484600"/>
          </a:xfrm>
        </p:grpSpPr>
        <p:sp>
          <p:nvSpPr>
            <p:cNvPr id="98" name="Google Shape;98;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8"/>
          <p:cNvSpPr/>
          <p:nvPr/>
        </p:nvSpPr>
        <p:spPr>
          <a:xfrm flipH="1">
            <a:off x="8428425" y="44680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4874100" y="3495900"/>
            <a:ext cx="3556800" cy="1108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1"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1.bin"/><Relationship Id="rId7" Type="http://schemas.openxmlformats.org/officeDocument/2006/relationships/image" Target="../media/image22.sv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2.wmf"/><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lnO6sHJYUJMynVeQyGvJk4iVED9LwvqxZc6vz3qiFDk/copy#gid=273647773" TargetMode="External"/><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38.jpg"/><Relationship Id="rId11" Type="http://schemas.openxmlformats.org/officeDocument/2006/relationships/image" Target="../media/image42.jpeg"/><Relationship Id="rId5" Type="http://schemas.openxmlformats.org/officeDocument/2006/relationships/image" Target="../media/image12.wmf"/><Relationship Id="rId10" Type="http://schemas.openxmlformats.org/officeDocument/2006/relationships/image" Target="../media/image41.svg"/><Relationship Id="rId4" Type="http://schemas.openxmlformats.org/officeDocument/2006/relationships/oleObject" Target="../embeddings/oleObject1.bin"/><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oleObject" Target="../embeddings/oleObject1.bin"/><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wmf"/><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wmf"/><Relationship Id="rId10" Type="http://schemas.openxmlformats.org/officeDocument/2006/relationships/image" Target="../media/image15.png"/><Relationship Id="rId4" Type="http://schemas.openxmlformats.org/officeDocument/2006/relationships/oleObject" Target="../embeddings/oleObject1.bin"/><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rot="10800000" flipH="1">
            <a:off x="4213886" y="1599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2" name="Google Shape;372;p34"/>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373" name="Google Shape;373;p34"/>
          <p:cNvPicPr preferRelativeResize="0"/>
          <p:nvPr/>
        </p:nvPicPr>
        <p:blipFill>
          <a:blip r:embed="rId4">
            <a:alphaModFix/>
          </a:blip>
          <a:stretch>
            <a:fillRect/>
          </a:stretch>
        </p:blipFill>
        <p:spPr>
          <a:xfrm>
            <a:off x="2884117" y="-259000"/>
            <a:ext cx="2441750" cy="1479701"/>
          </a:xfrm>
          <a:prstGeom prst="rect">
            <a:avLst/>
          </a:prstGeom>
          <a:noFill/>
          <a:ln>
            <a:noFill/>
          </a:ln>
        </p:spPr>
      </p:pic>
      <p:grpSp>
        <p:nvGrpSpPr>
          <p:cNvPr id="374" name="Google Shape;374;p34"/>
          <p:cNvGrpSpPr/>
          <p:nvPr/>
        </p:nvGrpSpPr>
        <p:grpSpPr>
          <a:xfrm>
            <a:off x="5716150" y="279150"/>
            <a:ext cx="3427850" cy="639375"/>
            <a:chOff x="1298650" y="3255600"/>
            <a:chExt cx="3427850" cy="639375"/>
          </a:xfrm>
        </p:grpSpPr>
        <p:sp>
          <p:nvSpPr>
            <p:cNvPr id="375" name="Google Shape;375;p3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4"/>
          <p:cNvGrpSpPr/>
          <p:nvPr/>
        </p:nvGrpSpPr>
        <p:grpSpPr>
          <a:xfrm rot="5400000">
            <a:off x="314598" y="741345"/>
            <a:ext cx="871512" cy="467554"/>
            <a:chOff x="773350" y="518000"/>
            <a:chExt cx="2757950" cy="1479600"/>
          </a:xfrm>
        </p:grpSpPr>
        <p:sp>
          <p:nvSpPr>
            <p:cNvPr id="378" name="Google Shape;378;p34"/>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4"/>
          <p:cNvSpPr txBox="1"/>
          <p:nvPr/>
        </p:nvSpPr>
        <p:spPr>
          <a:xfrm>
            <a:off x="502300" y="4477215"/>
            <a:ext cx="6976451" cy="461635"/>
          </a:xfrm>
          <a:prstGeom prst="rect">
            <a:avLst/>
          </a:prstGeom>
          <a:noFill/>
          <a:ln>
            <a:noFill/>
          </a:ln>
        </p:spPr>
        <p:txBody>
          <a:bodyPr spcFirstLastPara="1" wrap="square" lIns="91425" tIns="91425" rIns="91425" bIns="91425" anchor="t" anchorCtr="0">
            <a:spAutoFit/>
          </a:bodyPr>
          <a:lstStyle/>
          <a:p>
            <a:pPr lvl="0"/>
            <a:r>
              <a:rPr lang="en-US" sz="1800" dirty="0">
                <a:solidFill>
                  <a:schemeClr val="lt1"/>
                </a:solidFill>
                <a:latin typeface="IBM Plex Sans Medium"/>
                <a:ea typeface="IBM Plex Sans Medium"/>
                <a:cs typeface="IBM Plex Sans Medium"/>
                <a:sym typeface="IBM Plex Sans Medium"/>
              </a:rPr>
              <a:t>Prof. Oren Shriki, </a:t>
            </a:r>
            <a:r>
              <a:rPr lang="en" sz="1800" dirty="0">
                <a:solidFill>
                  <a:schemeClr val="lt1"/>
                </a:solidFill>
                <a:latin typeface="IBM Plex Sans Medium"/>
                <a:ea typeface="IBM Plex Sans Medium"/>
                <a:cs typeface="IBM Plex Sans Medium"/>
                <a:sym typeface="IBM Plex Sans Medium"/>
              </a:rPr>
              <a:t>Inbal Algom </a:t>
            </a:r>
            <a:r>
              <a:rPr lang="en-US" sz="1800" dirty="0">
                <a:solidFill>
                  <a:schemeClr val="lt1"/>
                </a:solidFill>
                <a:latin typeface="IBM Plex Sans Medium"/>
                <a:ea typeface="IBM Plex Sans Medium"/>
                <a:cs typeface="IBM Plex Sans Medium"/>
                <a:sym typeface="IBM Plex Sans Medium"/>
              </a:rPr>
              <a:t>&amp;</a:t>
            </a:r>
            <a:r>
              <a:rPr lang="en-US" sz="1800" dirty="0">
                <a:ea typeface="IBM Plex Sans Medium"/>
              </a:rPr>
              <a:t> </a:t>
            </a:r>
            <a:r>
              <a:rPr lang="en" sz="1800" dirty="0">
                <a:solidFill>
                  <a:schemeClr val="lt1"/>
                </a:solidFill>
                <a:latin typeface="IBM Plex Sans Medium"/>
                <a:ea typeface="IBM Plex Sans Medium"/>
                <a:cs typeface="IBM Plex Sans Medium"/>
                <a:sym typeface="IBM Plex Sans Medium"/>
              </a:rPr>
              <a:t>Ph</a:t>
            </a:r>
            <a:r>
              <a:rPr lang="en-US" sz="1800" dirty="0">
                <a:solidFill>
                  <a:schemeClr val="lt1"/>
                </a:solidFill>
                <a:latin typeface="IBM Plex Sans Medium"/>
                <a:ea typeface="IBM Plex Sans Medium"/>
                <a:cs typeface="IBM Plex Sans Medium"/>
                <a:sym typeface="IBM Plex Sans Medium"/>
              </a:rPr>
              <a:t>d candidate</a:t>
            </a:r>
            <a:r>
              <a:rPr lang="en" sz="1800" dirty="0">
                <a:solidFill>
                  <a:schemeClr val="lt1"/>
                </a:solidFill>
                <a:latin typeface="IBM Plex Sans Medium"/>
                <a:ea typeface="IBM Plex Sans Medium"/>
                <a:cs typeface="IBM Plex Sans Medium"/>
                <a:sym typeface="IBM Plex Sans Medium"/>
              </a:rPr>
              <a:t> Daniel </a:t>
            </a:r>
            <a:r>
              <a:rPr lang="en-US" sz="1800" dirty="0">
                <a:solidFill>
                  <a:schemeClr val="lt1"/>
                </a:solidFill>
                <a:latin typeface="IBM Plex Sans Medium"/>
                <a:ea typeface="IBM Plex Sans Medium"/>
                <a:cs typeface="IBM Plex Sans Medium"/>
                <a:sym typeface="IBM Plex Sans Medium"/>
              </a:rPr>
              <a:t>Polyakov</a:t>
            </a:r>
            <a:r>
              <a:rPr lang="en" sz="1800" dirty="0">
                <a:solidFill>
                  <a:schemeClr val="lt1"/>
                </a:solidFill>
                <a:latin typeface="IBM Plex Sans Medium"/>
                <a:ea typeface="IBM Plex Sans Medium"/>
                <a:cs typeface="IBM Plex Sans Medium"/>
                <a:sym typeface="IBM Plex Sans Medium"/>
              </a:rPr>
              <a:t>. </a:t>
            </a:r>
            <a:endParaRPr dirty="0"/>
          </a:p>
        </p:txBody>
      </p:sp>
      <p:sp>
        <p:nvSpPr>
          <p:cNvPr id="382" name="Google Shape;382;p34"/>
          <p:cNvSpPr txBox="1"/>
          <p:nvPr/>
        </p:nvSpPr>
        <p:spPr>
          <a:xfrm>
            <a:off x="301550" y="229225"/>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lt1"/>
                </a:solidFill>
                <a:latin typeface="IBM Plex Sans Medium"/>
                <a:ea typeface="IBM Plex Sans Medium"/>
                <a:cs typeface="IBM Plex Sans Medium"/>
                <a:sym typeface="IBM Plex Sans Medium"/>
              </a:rPr>
              <a:t>December 2022</a:t>
            </a:r>
            <a:endParaRPr sz="500" dirty="0"/>
          </a:p>
        </p:txBody>
      </p:sp>
      <p:sp>
        <p:nvSpPr>
          <p:cNvPr id="383" name="Google Shape;383;p34"/>
          <p:cNvSpPr txBox="1"/>
          <p:nvPr/>
        </p:nvSpPr>
        <p:spPr>
          <a:xfrm>
            <a:off x="4045436" y="1639626"/>
            <a:ext cx="50220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a:solidFill>
                  <a:schemeClr val="lt1"/>
                </a:solidFill>
                <a:latin typeface="IBM Plex Sans"/>
                <a:ea typeface="IBM Plex Sans"/>
                <a:cs typeface="IBM Plex Sans"/>
                <a:sym typeface="IBM Plex Sans"/>
              </a:rPr>
              <a:t>Consciousness index</a:t>
            </a:r>
            <a:r>
              <a:rPr lang="he-IL" sz="4800" b="1" dirty="0">
                <a:solidFill>
                  <a:schemeClr val="lt1"/>
                </a:solidFill>
                <a:latin typeface="IBM Plex Sans"/>
                <a:ea typeface="IBM Plex Sans"/>
                <a:cs typeface="IBM Plex Sans"/>
                <a:sym typeface="IBM Plex Sans"/>
              </a:rPr>
              <a:t> </a:t>
            </a:r>
            <a:r>
              <a:rPr lang="en-US" sz="4800" b="1" dirty="0">
                <a:solidFill>
                  <a:schemeClr val="lt1"/>
                </a:solidFill>
                <a:latin typeface="IBM Plex Sans"/>
                <a:ea typeface="IBM Plex Sans"/>
                <a:cs typeface="IBM Plex Sans"/>
                <a:sym typeface="IBM Plex Sans"/>
              </a:rPr>
              <a:t>- CI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0"/>
          <p:cNvSpPr txBox="1">
            <a:spLocks noGrp="1"/>
          </p:cNvSpPr>
          <p:nvPr>
            <p:ph type="title"/>
          </p:nvPr>
        </p:nvSpPr>
        <p:spPr>
          <a:xfrm>
            <a:off x="723937" y="359300"/>
            <a:ext cx="60239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Classification results</a:t>
            </a:r>
            <a:endParaRPr dirty="0"/>
          </a:p>
        </p:txBody>
      </p:sp>
      <p:sp>
        <p:nvSpPr>
          <p:cNvPr id="519" name="Google Shape;519;p40"/>
          <p:cNvSpPr txBox="1">
            <a:spLocks noGrp="1"/>
          </p:cNvSpPr>
          <p:nvPr>
            <p:ph type="subTitle" idx="1"/>
          </p:nvPr>
        </p:nvSpPr>
        <p:spPr>
          <a:xfrm>
            <a:off x="842475" y="1049800"/>
            <a:ext cx="70907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Classified 7 DOC states with a Deep Network applied on features extracted from 137 electrodes.</a:t>
            </a:r>
            <a:endParaRPr dirty="0"/>
          </a:p>
        </p:txBody>
      </p:sp>
      <p:sp>
        <p:nvSpPr>
          <p:cNvPr id="520" name="Google Shape;520;p40"/>
          <p:cNvSpPr txBox="1"/>
          <p:nvPr/>
        </p:nvSpPr>
        <p:spPr>
          <a:xfrm>
            <a:off x="3072000" y="1666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521" name="Google Shape;521;p40"/>
          <p:cNvGraphicFramePr/>
          <p:nvPr/>
        </p:nvGraphicFramePr>
        <p:xfrm>
          <a:off x="2018200" y="2069565"/>
          <a:ext cx="5107600" cy="2451475"/>
        </p:xfrm>
        <a:graphic>
          <a:graphicData uri="http://schemas.openxmlformats.org/drawingml/2006/table">
            <a:tbl>
              <a:tblPr>
                <a:noFill/>
                <a:tableStyleId>{3FE9E715-7A53-4E53-9FE5-3FC5AFA77A31}</a:tableStyleId>
              </a:tblPr>
              <a:tblGrid>
                <a:gridCol w="2553800">
                  <a:extLst>
                    <a:ext uri="{9D8B030D-6E8A-4147-A177-3AD203B41FA5}">
                      <a16:colId xmlns:a16="http://schemas.microsoft.com/office/drawing/2014/main" val="20000"/>
                    </a:ext>
                  </a:extLst>
                </a:gridCol>
                <a:gridCol w="2553800">
                  <a:extLst>
                    <a:ext uri="{9D8B030D-6E8A-4147-A177-3AD203B41FA5}">
                      <a16:colId xmlns:a16="http://schemas.microsoft.com/office/drawing/2014/main" val="20001"/>
                    </a:ext>
                  </a:extLst>
                </a:gridCol>
              </a:tblGrid>
              <a:tr h="839775">
                <a:tc>
                  <a:txBody>
                    <a:bodyPr/>
                    <a:lstStyle/>
                    <a:p>
                      <a:pPr marL="0" lvl="0" indent="0" algn="ctr" rtl="0">
                        <a:spcBef>
                          <a:spcPts val="0"/>
                        </a:spcBef>
                        <a:spcAft>
                          <a:spcPts val="0"/>
                        </a:spcAft>
                        <a:buNone/>
                      </a:pPr>
                      <a:endParaRPr sz="1800" b="1" dirty="0">
                        <a:solidFill>
                          <a:srgbClr val="FFFFFF"/>
                        </a:solidFill>
                        <a:latin typeface="IBM Plex Sans"/>
                        <a:ea typeface="IBM Plex Sans"/>
                        <a:cs typeface="IBM Plex Sans"/>
                        <a:sym typeface="IBM Plex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5C659B"/>
                    </a:solidFill>
                  </a:tcPr>
                </a:tc>
                <a:tc>
                  <a:txBody>
                    <a:bodyPr/>
                    <a:lstStyle/>
                    <a:p>
                      <a:pPr marL="0" lvl="0" indent="0" algn="ctr" rtl="0">
                        <a:spcBef>
                          <a:spcPts val="0"/>
                        </a:spcBef>
                        <a:spcAft>
                          <a:spcPts val="0"/>
                        </a:spcAft>
                        <a:buNone/>
                      </a:pPr>
                      <a:r>
                        <a:rPr lang="en" sz="1800" b="1" dirty="0">
                          <a:solidFill>
                            <a:srgbClr val="FFFFFF"/>
                          </a:solidFill>
                          <a:latin typeface="IBM Plex Sans"/>
                          <a:ea typeface="IBM Plex Sans"/>
                          <a:cs typeface="IBM Plex Sans"/>
                          <a:sym typeface="IBM Plex Sans"/>
                        </a:rPr>
                        <a:t>Accuracy</a:t>
                      </a:r>
                      <a:endParaRPr sz="1800" b="1" dirty="0">
                        <a:solidFill>
                          <a:srgbClr val="FFFFFF"/>
                        </a:solidFill>
                        <a:latin typeface="IBM Plex Sans"/>
                        <a:ea typeface="IBM Plex Sans"/>
                        <a:cs typeface="IBM Plex Sans"/>
                        <a:sym typeface="IBM Plex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5C659B"/>
                    </a:solidFill>
                  </a:tcPr>
                </a:tc>
                <a:extLst>
                  <a:ext uri="{0D108BD9-81ED-4DB2-BD59-A6C34878D82A}">
                    <a16:rowId xmlns:a16="http://schemas.microsoft.com/office/drawing/2014/main" val="10000"/>
                  </a:ext>
                </a:extLst>
              </a:tr>
              <a:tr h="805850">
                <a:tc>
                  <a:txBody>
                    <a:bodyPr/>
                    <a:lstStyle/>
                    <a:p>
                      <a:pPr marL="0" lvl="0" indent="0" algn="l" rtl="0">
                        <a:spcBef>
                          <a:spcPts val="0"/>
                        </a:spcBef>
                        <a:spcAft>
                          <a:spcPts val="0"/>
                        </a:spcAft>
                        <a:buNone/>
                      </a:pPr>
                      <a:r>
                        <a:rPr lang="en">
                          <a:solidFill>
                            <a:srgbClr val="FFFFFF"/>
                          </a:solidFill>
                        </a:rPr>
                        <a:t>5 Second Window</a:t>
                      </a:r>
                      <a:endParaRPr>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l" rtl="0">
                        <a:spcBef>
                          <a:spcPts val="0"/>
                        </a:spcBef>
                        <a:spcAft>
                          <a:spcPts val="0"/>
                        </a:spcAft>
                        <a:buNone/>
                      </a:pPr>
                      <a:r>
                        <a:rPr lang="en">
                          <a:solidFill>
                            <a:srgbClr val="FFFFFF"/>
                          </a:solidFill>
                        </a:rPr>
                        <a:t>90%</a:t>
                      </a:r>
                      <a:endParaRPr>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1"/>
                  </a:ext>
                </a:extLst>
              </a:tr>
              <a:tr h="805850">
                <a:tc>
                  <a:txBody>
                    <a:bodyPr/>
                    <a:lstStyle/>
                    <a:p>
                      <a:pPr marL="0" lvl="0" indent="0" algn="l" rtl="0">
                        <a:spcBef>
                          <a:spcPts val="0"/>
                        </a:spcBef>
                        <a:spcAft>
                          <a:spcPts val="0"/>
                        </a:spcAft>
                        <a:buNone/>
                      </a:pPr>
                      <a:r>
                        <a:rPr lang="en" dirty="0">
                          <a:solidFill>
                            <a:srgbClr val="FFFFFF"/>
                          </a:solidFill>
                        </a:rPr>
                        <a:t>3 Minute Window</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l" rtl="0">
                        <a:spcBef>
                          <a:spcPts val="0"/>
                        </a:spcBef>
                        <a:spcAft>
                          <a:spcPts val="0"/>
                        </a:spcAft>
                        <a:buNone/>
                      </a:pPr>
                      <a:r>
                        <a:rPr lang="en" dirty="0">
                          <a:solidFill>
                            <a:srgbClr val="FFFFFF"/>
                          </a:solidFill>
                        </a:rPr>
                        <a:t>95.6%</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525"/>
        <p:cNvGrpSpPr/>
        <p:nvPr/>
      </p:nvGrpSpPr>
      <p:grpSpPr>
        <a:xfrm>
          <a:off x="0" y="0"/>
          <a:ext cx="0" cy="0"/>
          <a:chOff x="0" y="0"/>
          <a:chExt cx="0" cy="0"/>
        </a:xfrm>
      </p:grpSpPr>
      <p:sp>
        <p:nvSpPr>
          <p:cNvPr id="526" name="Google Shape;526;p41"/>
          <p:cNvSpPr txBox="1">
            <a:spLocks noGrp="1"/>
          </p:cNvSpPr>
          <p:nvPr>
            <p:ph type="title"/>
          </p:nvPr>
        </p:nvSpPr>
        <p:spPr>
          <a:xfrm>
            <a:off x="511199" y="68820"/>
            <a:ext cx="545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Random electrode reduction</a:t>
            </a:r>
            <a:endParaRPr sz="3000" dirty="0"/>
          </a:p>
        </p:txBody>
      </p:sp>
      <p:pic>
        <p:nvPicPr>
          <p:cNvPr id="528" name="Google Shape;528;p41"/>
          <p:cNvPicPr preferRelativeResize="0"/>
          <p:nvPr/>
        </p:nvPicPr>
        <p:blipFill>
          <a:blip r:embed="rId3">
            <a:alphaModFix/>
          </a:blip>
          <a:stretch>
            <a:fillRect/>
          </a:stretch>
        </p:blipFill>
        <p:spPr>
          <a:xfrm>
            <a:off x="1839102" y="918763"/>
            <a:ext cx="5465799" cy="3442825"/>
          </a:xfrm>
          <a:prstGeom prst="rect">
            <a:avLst/>
          </a:prstGeom>
          <a:noFill/>
          <a:ln>
            <a:noFill/>
          </a:ln>
        </p:spPr>
      </p:pic>
      <p:grpSp>
        <p:nvGrpSpPr>
          <p:cNvPr id="529" name="Google Shape;529;p41"/>
          <p:cNvGrpSpPr/>
          <p:nvPr/>
        </p:nvGrpSpPr>
        <p:grpSpPr>
          <a:xfrm>
            <a:off x="1699935" y="789852"/>
            <a:ext cx="5744141" cy="4353638"/>
            <a:chOff x="713409" y="1097136"/>
            <a:chExt cx="3891167" cy="2949220"/>
          </a:xfrm>
        </p:grpSpPr>
        <p:sp>
          <p:nvSpPr>
            <p:cNvPr id="530" name="Google Shape;530;p41"/>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5647ED5-7657-5C8E-627C-E6E472846CCD}"/>
              </a:ext>
            </a:extLst>
          </p:cNvPr>
          <p:cNvSpPr txBox="1"/>
          <p:nvPr/>
        </p:nvSpPr>
        <p:spPr>
          <a:xfrm>
            <a:off x="3755014" y="3911155"/>
            <a:ext cx="1633781" cy="261610"/>
          </a:xfrm>
          <a:prstGeom prst="rect">
            <a:avLst/>
          </a:prstGeom>
          <a:noFill/>
        </p:spPr>
        <p:txBody>
          <a:bodyPr wrap="none" rtlCol="0">
            <a:spAutoFit/>
          </a:bodyPr>
          <a:lstStyle/>
          <a:p>
            <a:r>
              <a:rPr lang="en-US" sz="1100" b="1" dirty="0">
                <a:solidFill>
                  <a:srgbClr val="7D7D7D"/>
                </a:solidFill>
              </a:rPr>
              <a:t>Number of electrodes</a:t>
            </a:r>
            <a:endParaRPr lang="en-IL" sz="1100" b="1" dirty="0">
              <a:solidFill>
                <a:srgbClr val="7D7D7D"/>
              </a:solidFill>
            </a:endParaRPr>
          </a:p>
        </p:txBody>
      </p:sp>
      <p:sp>
        <p:nvSpPr>
          <p:cNvPr id="3" name="TextBox 1">
            <a:extLst>
              <a:ext uri="{FF2B5EF4-FFF2-40B4-BE49-F238E27FC236}">
                <a16:creationId xmlns:a16="http://schemas.microsoft.com/office/drawing/2014/main" id="{716F7A92-6259-1355-32FE-E26541B43FAB}"/>
              </a:ext>
            </a:extLst>
          </p:cNvPr>
          <p:cNvSpPr txBox="1"/>
          <p:nvPr/>
        </p:nvSpPr>
        <p:spPr>
          <a:xfrm>
            <a:off x="1839099" y="918763"/>
            <a:ext cx="869377" cy="430887"/>
          </a:xfrm>
          <a:prstGeom prst="rect">
            <a:avLst/>
          </a:prstGeom>
          <a:noFill/>
        </p:spPr>
        <p:txBody>
          <a:bodyPr wrap="square" rtlCol="0">
            <a:spAutoFit/>
          </a:bodyPr>
          <a:lstStyle/>
          <a:p>
            <a:r>
              <a:rPr lang="en-US" sz="1100" b="1" dirty="0">
                <a:solidFill>
                  <a:srgbClr val="7D7D7D"/>
                </a:solidFill>
              </a:rPr>
              <a:t>% of accuracy</a:t>
            </a:r>
            <a:endParaRPr lang="en-IL" sz="1100" b="1" dirty="0">
              <a:solidFill>
                <a:srgbClr val="7D7D7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536"/>
        <p:cNvGrpSpPr/>
        <p:nvPr/>
      </p:nvGrpSpPr>
      <p:grpSpPr>
        <a:xfrm>
          <a:off x="0" y="0"/>
          <a:ext cx="0" cy="0"/>
          <a:chOff x="0" y="0"/>
          <a:chExt cx="0" cy="0"/>
        </a:xfrm>
      </p:grpSpPr>
      <p:sp>
        <p:nvSpPr>
          <p:cNvPr id="537" name="Google Shape;537;p42"/>
          <p:cNvSpPr txBox="1">
            <a:spLocks noGrp="1"/>
          </p:cNvSpPr>
          <p:nvPr>
            <p:ph type="title"/>
          </p:nvPr>
        </p:nvSpPr>
        <p:spPr>
          <a:xfrm>
            <a:off x="146800" y="0"/>
            <a:ext cx="50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Smart electrode reduction</a:t>
            </a:r>
            <a:endParaRPr sz="3000" dirty="0"/>
          </a:p>
        </p:txBody>
      </p:sp>
      <p:sp>
        <p:nvSpPr>
          <p:cNvPr id="538" name="Google Shape;538;p42"/>
          <p:cNvSpPr txBox="1">
            <a:spLocks noGrp="1"/>
          </p:cNvSpPr>
          <p:nvPr>
            <p:ph type="subTitle" idx="1"/>
          </p:nvPr>
        </p:nvSpPr>
        <p:spPr>
          <a:xfrm>
            <a:off x="146800" y="404125"/>
            <a:ext cx="6809100" cy="4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Select 4-8 informative electrodes</a:t>
            </a:r>
            <a:endParaRPr b="1" dirty="0">
              <a:latin typeface="IBM Plex Sans"/>
              <a:ea typeface="IBM Plex Sans"/>
              <a:cs typeface="IBM Plex Sans"/>
              <a:sym typeface="IBM Plex Sans"/>
            </a:endParaRPr>
          </a:p>
        </p:txBody>
      </p:sp>
      <p:grpSp>
        <p:nvGrpSpPr>
          <p:cNvPr id="539" name="Google Shape;539;p42"/>
          <p:cNvGrpSpPr/>
          <p:nvPr/>
        </p:nvGrpSpPr>
        <p:grpSpPr>
          <a:xfrm>
            <a:off x="1676495" y="781877"/>
            <a:ext cx="5755036" cy="4361896"/>
            <a:chOff x="713409" y="1097136"/>
            <a:chExt cx="3891167" cy="2949220"/>
          </a:xfrm>
        </p:grpSpPr>
        <p:sp>
          <p:nvSpPr>
            <p:cNvPr id="540" name="Google Shape;540;p42"/>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2"/>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3" name="Google Shape;543;p42"/>
          <p:cNvPicPr preferRelativeResize="0"/>
          <p:nvPr/>
        </p:nvPicPr>
        <p:blipFill>
          <a:blip r:embed="rId3">
            <a:alphaModFix/>
          </a:blip>
          <a:stretch>
            <a:fillRect/>
          </a:stretch>
        </p:blipFill>
        <p:spPr>
          <a:xfrm>
            <a:off x="1879225" y="936725"/>
            <a:ext cx="5346174" cy="3308350"/>
          </a:xfrm>
          <a:prstGeom prst="rect">
            <a:avLst/>
          </a:prstGeom>
          <a:noFill/>
          <a:ln>
            <a:noFill/>
          </a:ln>
        </p:spPr>
      </p:pic>
      <p:sp>
        <p:nvSpPr>
          <p:cNvPr id="3" name="אליפסה 2">
            <a:extLst>
              <a:ext uri="{FF2B5EF4-FFF2-40B4-BE49-F238E27FC236}">
                <a16:creationId xmlns:a16="http://schemas.microsoft.com/office/drawing/2014/main" id="{2CF532C9-74B9-C64C-C613-0D5C8F1F0E9D}"/>
              </a:ext>
            </a:extLst>
          </p:cNvPr>
          <p:cNvSpPr/>
          <p:nvPr/>
        </p:nvSpPr>
        <p:spPr>
          <a:xfrm>
            <a:off x="2291788" y="1678329"/>
            <a:ext cx="347240" cy="3588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אליפסה 3">
            <a:extLst>
              <a:ext uri="{FF2B5EF4-FFF2-40B4-BE49-F238E27FC236}">
                <a16:creationId xmlns:a16="http://schemas.microsoft.com/office/drawing/2014/main" id="{6616E035-80A5-4418-1644-B75104B4D2F1}"/>
              </a:ext>
            </a:extLst>
          </p:cNvPr>
          <p:cNvSpPr/>
          <p:nvPr/>
        </p:nvSpPr>
        <p:spPr>
          <a:xfrm>
            <a:off x="2257064" y="2069178"/>
            <a:ext cx="434050" cy="6003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1">
            <a:extLst>
              <a:ext uri="{FF2B5EF4-FFF2-40B4-BE49-F238E27FC236}">
                <a16:creationId xmlns:a16="http://schemas.microsoft.com/office/drawing/2014/main" id="{BEA7EE51-4819-65B8-00A4-18E1C4F4E7D9}"/>
              </a:ext>
            </a:extLst>
          </p:cNvPr>
          <p:cNvSpPr txBox="1"/>
          <p:nvPr/>
        </p:nvSpPr>
        <p:spPr>
          <a:xfrm>
            <a:off x="3755109" y="3795276"/>
            <a:ext cx="1633781" cy="261610"/>
          </a:xfrm>
          <a:prstGeom prst="rect">
            <a:avLst/>
          </a:prstGeom>
          <a:noFill/>
        </p:spPr>
        <p:txBody>
          <a:bodyPr wrap="none" rtlCol="0">
            <a:spAutoFit/>
          </a:bodyPr>
          <a:lstStyle/>
          <a:p>
            <a:r>
              <a:rPr lang="en-US" sz="1100" b="1" dirty="0">
                <a:solidFill>
                  <a:srgbClr val="7D7D7D"/>
                </a:solidFill>
              </a:rPr>
              <a:t>Number of electrodes</a:t>
            </a:r>
            <a:endParaRPr lang="en-IL" sz="1100" b="1" dirty="0">
              <a:solidFill>
                <a:srgbClr val="7D7D7D"/>
              </a:solidFill>
            </a:endParaRPr>
          </a:p>
        </p:txBody>
      </p:sp>
      <p:sp>
        <p:nvSpPr>
          <p:cNvPr id="6" name="TextBox 1">
            <a:extLst>
              <a:ext uri="{FF2B5EF4-FFF2-40B4-BE49-F238E27FC236}">
                <a16:creationId xmlns:a16="http://schemas.microsoft.com/office/drawing/2014/main" id="{400D0C66-40BE-C66B-86CA-B5491692C5E4}"/>
              </a:ext>
            </a:extLst>
          </p:cNvPr>
          <p:cNvSpPr txBox="1"/>
          <p:nvPr/>
        </p:nvSpPr>
        <p:spPr>
          <a:xfrm>
            <a:off x="1839099" y="918763"/>
            <a:ext cx="869377" cy="430887"/>
          </a:xfrm>
          <a:prstGeom prst="rect">
            <a:avLst/>
          </a:prstGeom>
          <a:noFill/>
        </p:spPr>
        <p:txBody>
          <a:bodyPr wrap="square" rtlCol="0">
            <a:spAutoFit/>
          </a:bodyPr>
          <a:lstStyle/>
          <a:p>
            <a:r>
              <a:rPr lang="en-US" sz="1100" b="1" dirty="0">
                <a:solidFill>
                  <a:srgbClr val="7D7D7D"/>
                </a:solidFill>
              </a:rPr>
              <a:t>% of accuracy</a:t>
            </a:r>
            <a:endParaRPr lang="en-IL" sz="1100" b="1" dirty="0">
              <a:solidFill>
                <a:srgbClr val="7D7D7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כותרת 13">
            <a:extLst>
              <a:ext uri="{FF2B5EF4-FFF2-40B4-BE49-F238E27FC236}">
                <a16:creationId xmlns:a16="http://schemas.microsoft.com/office/drawing/2014/main" id="{BC7D582D-1DAD-473D-1344-48B12CE6C12F}"/>
              </a:ext>
            </a:extLst>
          </p:cNvPr>
          <p:cNvSpPr>
            <a:spLocks noGrp="1"/>
          </p:cNvSpPr>
          <p:nvPr>
            <p:ph type="title" idx="4"/>
          </p:nvPr>
        </p:nvSpPr>
        <p:spPr>
          <a:xfrm>
            <a:off x="102179" y="2762829"/>
            <a:ext cx="3479804" cy="790629"/>
          </a:xfrm>
        </p:spPr>
        <p:txBody>
          <a:bodyPr/>
          <a:lstStyle/>
          <a:p>
            <a:r>
              <a:rPr lang="en-US" sz="3600" dirty="0"/>
              <a:t>$3B</a:t>
            </a:r>
            <a:br>
              <a:rPr lang="en-US" sz="3600" dirty="0"/>
            </a:br>
            <a:r>
              <a:rPr lang="en-US" sz="1100" dirty="0"/>
              <a:t>Depth of anesthesia + DOC</a:t>
            </a:r>
            <a:br>
              <a:rPr lang="en-US" sz="1100" dirty="0"/>
            </a:br>
            <a:br>
              <a:rPr lang="en-US" dirty="0"/>
            </a:br>
            <a:endParaRPr lang="he-IL" sz="1200" dirty="0"/>
          </a:p>
        </p:txBody>
      </p:sp>
      <p:sp>
        <p:nvSpPr>
          <p:cNvPr id="21" name="כותרת 13">
            <a:extLst>
              <a:ext uri="{FF2B5EF4-FFF2-40B4-BE49-F238E27FC236}">
                <a16:creationId xmlns:a16="http://schemas.microsoft.com/office/drawing/2014/main" id="{9BD818A6-962C-39DC-B35C-A8F82CE54114}"/>
              </a:ext>
            </a:extLst>
          </p:cNvPr>
          <p:cNvSpPr txBox="1">
            <a:spLocks/>
          </p:cNvSpPr>
          <p:nvPr/>
        </p:nvSpPr>
        <p:spPr>
          <a:xfrm>
            <a:off x="76690" y="3501665"/>
            <a:ext cx="3479804" cy="790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IBM Plex Sans"/>
              <a:buNone/>
              <a:defRPr sz="4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9pPr>
          </a:lstStyle>
          <a:p>
            <a:r>
              <a:rPr lang="en-US" sz="3600" dirty="0"/>
              <a:t>$600M</a:t>
            </a:r>
            <a:br>
              <a:rPr lang="en-US" sz="4000" dirty="0"/>
            </a:br>
            <a:r>
              <a:rPr lang="en-US" sz="1200" dirty="0"/>
              <a:t>Estimated share of market (20%)</a:t>
            </a:r>
            <a:endParaRPr lang="he-IL" sz="1200" dirty="0"/>
          </a:p>
        </p:txBody>
      </p:sp>
      <p:sp>
        <p:nvSpPr>
          <p:cNvPr id="22" name="Google Shape;447;p38">
            <a:extLst>
              <a:ext uri="{FF2B5EF4-FFF2-40B4-BE49-F238E27FC236}">
                <a16:creationId xmlns:a16="http://schemas.microsoft.com/office/drawing/2014/main" id="{2491BF29-7D47-6A8D-F9EF-C62C810ED023}"/>
              </a:ext>
            </a:extLst>
          </p:cNvPr>
          <p:cNvSpPr/>
          <p:nvPr/>
        </p:nvSpPr>
        <p:spPr>
          <a:xfrm>
            <a:off x="2802021" y="1296150"/>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7;p38">
            <a:extLst>
              <a:ext uri="{FF2B5EF4-FFF2-40B4-BE49-F238E27FC236}">
                <a16:creationId xmlns:a16="http://schemas.microsoft.com/office/drawing/2014/main" id="{527785FD-F3CA-F5B6-DB8B-FD6730F13B74}"/>
              </a:ext>
            </a:extLst>
          </p:cNvPr>
          <p:cNvSpPr/>
          <p:nvPr/>
        </p:nvSpPr>
        <p:spPr>
          <a:xfrm>
            <a:off x="3080975" y="2083703"/>
            <a:ext cx="3078392" cy="2861007"/>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7;p38">
            <a:extLst>
              <a:ext uri="{FF2B5EF4-FFF2-40B4-BE49-F238E27FC236}">
                <a16:creationId xmlns:a16="http://schemas.microsoft.com/office/drawing/2014/main" id="{ABD72AD7-040C-E89E-8A98-9EEFC3FC2A91}"/>
              </a:ext>
            </a:extLst>
          </p:cNvPr>
          <p:cNvSpPr/>
          <p:nvPr/>
        </p:nvSpPr>
        <p:spPr>
          <a:xfrm>
            <a:off x="3479804" y="2906663"/>
            <a:ext cx="2276866" cy="2038047"/>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כותרת 7">
            <a:extLst>
              <a:ext uri="{FF2B5EF4-FFF2-40B4-BE49-F238E27FC236}">
                <a16:creationId xmlns:a16="http://schemas.microsoft.com/office/drawing/2014/main" id="{127E5632-F8D3-EE75-4C8F-E9E8BDDEFFF1}"/>
              </a:ext>
            </a:extLst>
          </p:cNvPr>
          <p:cNvSpPr txBox="1">
            <a:spLocks/>
          </p:cNvSpPr>
          <p:nvPr/>
        </p:nvSpPr>
        <p:spPr>
          <a:xfrm>
            <a:off x="3306442" y="3312557"/>
            <a:ext cx="2531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 SOM</a:t>
            </a:r>
            <a:endParaRPr lang="he-IL" dirty="0"/>
          </a:p>
        </p:txBody>
      </p:sp>
      <p:sp>
        <p:nvSpPr>
          <p:cNvPr id="27" name="כותרת 7">
            <a:extLst>
              <a:ext uri="{FF2B5EF4-FFF2-40B4-BE49-F238E27FC236}">
                <a16:creationId xmlns:a16="http://schemas.microsoft.com/office/drawing/2014/main" id="{B78AEA95-FDB7-77BE-EBE6-2308D05AEA3E}"/>
              </a:ext>
            </a:extLst>
          </p:cNvPr>
          <p:cNvSpPr txBox="1">
            <a:spLocks/>
          </p:cNvSpPr>
          <p:nvPr/>
        </p:nvSpPr>
        <p:spPr>
          <a:xfrm>
            <a:off x="3306442" y="2265365"/>
            <a:ext cx="2531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 SAM</a:t>
            </a:r>
            <a:endParaRPr lang="he-IL" dirty="0"/>
          </a:p>
        </p:txBody>
      </p:sp>
      <p:sp>
        <p:nvSpPr>
          <p:cNvPr id="28" name="כותרת 7">
            <a:extLst>
              <a:ext uri="{FF2B5EF4-FFF2-40B4-BE49-F238E27FC236}">
                <a16:creationId xmlns:a16="http://schemas.microsoft.com/office/drawing/2014/main" id="{8A8BC30D-0798-95BE-CF09-D3370A1E3B24}"/>
              </a:ext>
            </a:extLst>
          </p:cNvPr>
          <p:cNvSpPr txBox="1">
            <a:spLocks/>
          </p:cNvSpPr>
          <p:nvPr/>
        </p:nvSpPr>
        <p:spPr>
          <a:xfrm>
            <a:off x="3306442" y="1361073"/>
            <a:ext cx="2531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 TAM</a:t>
            </a:r>
            <a:endParaRPr lang="he-IL" dirty="0"/>
          </a:p>
        </p:txBody>
      </p:sp>
      <p:sp>
        <p:nvSpPr>
          <p:cNvPr id="29" name="Google Shape;560;p43">
            <a:extLst>
              <a:ext uri="{FF2B5EF4-FFF2-40B4-BE49-F238E27FC236}">
                <a16:creationId xmlns:a16="http://schemas.microsoft.com/office/drawing/2014/main" id="{DE54434A-22C3-0695-2283-3C5F10A6F65E}"/>
              </a:ext>
            </a:extLst>
          </p:cNvPr>
          <p:cNvSpPr txBox="1">
            <a:spLocks/>
          </p:cNvSpPr>
          <p:nvPr/>
        </p:nvSpPr>
        <p:spPr>
          <a:xfrm>
            <a:off x="127668" y="1233188"/>
            <a:ext cx="3428826"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IBM Plex Sans"/>
              <a:buNone/>
              <a:defRPr sz="4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9pPr>
          </a:lstStyle>
          <a:p>
            <a:pPr algn="l"/>
            <a:endParaRPr lang="en-US" sz="3000" dirty="0"/>
          </a:p>
          <a:p>
            <a:r>
              <a:rPr lang="en-US" sz="3600" b="1" dirty="0">
                <a:solidFill>
                  <a:schemeClr val="lt1"/>
                </a:solidFill>
                <a:latin typeface="IBM Plex Sans"/>
                <a:ea typeface="IBM Plex Sans"/>
                <a:cs typeface="IBM Plex Sans"/>
                <a:sym typeface="IBM Plex Sans"/>
              </a:rPr>
              <a:t>$13B</a:t>
            </a:r>
          </a:p>
          <a:p>
            <a:r>
              <a:rPr lang="en-US" sz="1100" b="1" dirty="0">
                <a:solidFill>
                  <a:schemeClr val="lt1"/>
                </a:solidFill>
                <a:latin typeface="IBM Plex Sans"/>
                <a:ea typeface="IBM Plex Sans"/>
                <a:cs typeface="IBM Plex Sans"/>
                <a:sym typeface="IBM Plex Sans"/>
              </a:rPr>
              <a:t>Neurodiagnostic Devices (by 2030)</a:t>
            </a:r>
          </a:p>
          <a:p>
            <a:endParaRPr lang="en-US" sz="1100" b="1" dirty="0">
              <a:solidFill>
                <a:schemeClr val="lt1"/>
              </a:solidFill>
              <a:latin typeface="IBM Plex Sans"/>
              <a:ea typeface="IBM Plex Sans"/>
              <a:cs typeface="IBM Plex Sans"/>
              <a:sym typeface="IBM Plex Sans"/>
            </a:endParaRPr>
          </a:p>
        </p:txBody>
      </p:sp>
      <p:cxnSp>
        <p:nvCxnSpPr>
          <p:cNvPr id="34" name="Google Shape;573;p43">
            <a:extLst>
              <a:ext uri="{FF2B5EF4-FFF2-40B4-BE49-F238E27FC236}">
                <a16:creationId xmlns:a16="http://schemas.microsoft.com/office/drawing/2014/main" id="{A5231A6A-8AFE-64DF-770D-5FAA60E2C34E}"/>
              </a:ext>
            </a:extLst>
          </p:cNvPr>
          <p:cNvCxnSpPr>
            <a:cxnSpLocks/>
          </p:cNvCxnSpPr>
          <p:nvPr/>
        </p:nvCxnSpPr>
        <p:spPr>
          <a:xfrm>
            <a:off x="2802021" y="1766804"/>
            <a:ext cx="1327006" cy="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573;p43">
            <a:extLst>
              <a:ext uri="{FF2B5EF4-FFF2-40B4-BE49-F238E27FC236}">
                <a16:creationId xmlns:a16="http://schemas.microsoft.com/office/drawing/2014/main" id="{ACC26E6F-3D86-A704-7E6A-AF94B6CD78F9}"/>
              </a:ext>
            </a:extLst>
          </p:cNvPr>
          <p:cNvCxnSpPr>
            <a:cxnSpLocks/>
          </p:cNvCxnSpPr>
          <p:nvPr/>
        </p:nvCxnSpPr>
        <p:spPr>
          <a:xfrm>
            <a:off x="2776625" y="2576429"/>
            <a:ext cx="1327006" cy="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573;p43">
            <a:extLst>
              <a:ext uri="{FF2B5EF4-FFF2-40B4-BE49-F238E27FC236}">
                <a16:creationId xmlns:a16="http://schemas.microsoft.com/office/drawing/2014/main" id="{6E91D34B-1BD9-20AA-7F3F-0E5B0901E093}"/>
              </a:ext>
            </a:extLst>
          </p:cNvPr>
          <p:cNvCxnSpPr>
            <a:cxnSpLocks/>
          </p:cNvCxnSpPr>
          <p:nvPr/>
        </p:nvCxnSpPr>
        <p:spPr>
          <a:xfrm>
            <a:off x="2776625" y="3709904"/>
            <a:ext cx="1327006" cy="0"/>
          </a:xfrm>
          <a:prstGeom prst="straightConnector1">
            <a:avLst/>
          </a:prstGeom>
          <a:noFill/>
          <a:ln w="9525" cap="flat" cmpd="sng">
            <a:solidFill>
              <a:schemeClr val="lt1"/>
            </a:solidFill>
            <a:prstDash val="solid"/>
            <a:round/>
            <a:headEnd type="none" w="med" len="med"/>
            <a:tailEnd type="none" w="med" len="med"/>
          </a:ln>
        </p:spPr>
      </p:cxnSp>
      <p:sp>
        <p:nvSpPr>
          <p:cNvPr id="6" name="Google Shape;451;p38">
            <a:extLst>
              <a:ext uri="{FF2B5EF4-FFF2-40B4-BE49-F238E27FC236}">
                <a16:creationId xmlns:a16="http://schemas.microsoft.com/office/drawing/2014/main" id="{B9C969E9-FCD7-A544-4DC4-5E7A8F47CE49}"/>
              </a:ext>
            </a:extLst>
          </p:cNvPr>
          <p:cNvSpPr txBox="1">
            <a:spLocks noGrp="1"/>
          </p:cNvSpPr>
          <p:nvPr>
            <p:ph type="title"/>
          </p:nvPr>
        </p:nvSpPr>
        <p:spPr>
          <a:xfrm>
            <a:off x="2753850" y="204679"/>
            <a:ext cx="3636299"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Market size</a:t>
            </a:r>
            <a:endParaRPr dirty="0"/>
          </a:p>
        </p:txBody>
      </p:sp>
      <p:sp>
        <p:nvSpPr>
          <p:cNvPr id="7" name="Google Shape;577;p43">
            <a:extLst>
              <a:ext uri="{FF2B5EF4-FFF2-40B4-BE49-F238E27FC236}">
                <a16:creationId xmlns:a16="http://schemas.microsoft.com/office/drawing/2014/main" id="{C4F9225C-974F-25E1-4450-65594FAD9001}"/>
              </a:ext>
            </a:extLst>
          </p:cNvPr>
          <p:cNvSpPr txBox="1"/>
          <p:nvPr/>
        </p:nvSpPr>
        <p:spPr>
          <a:xfrm>
            <a:off x="7180500" y="4789975"/>
            <a:ext cx="19635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lt1"/>
                </a:solidFill>
                <a:latin typeface="IBM Plex Sans"/>
                <a:ea typeface="IBM Plex Sans"/>
                <a:cs typeface="IBM Plex Sans"/>
                <a:sym typeface="IBM Plex Sans"/>
              </a:rPr>
              <a:t>*Vision Research Reports*</a:t>
            </a:r>
            <a:endParaRPr sz="1000" b="1" dirty="0">
              <a:solidFill>
                <a:schemeClr val="lt1"/>
              </a:solidFill>
              <a:latin typeface="IBM Plex Sans"/>
              <a:ea typeface="IBM Plex Sans"/>
              <a:cs typeface="IBM Plex Sans"/>
              <a:sym typeface="IBM Plex Sans"/>
            </a:endParaRPr>
          </a:p>
        </p:txBody>
      </p:sp>
    </p:spTree>
    <p:extLst>
      <p:ext uri="{BB962C8B-B14F-4D97-AF65-F5344CB8AC3E}">
        <p14:creationId xmlns:p14="http://schemas.microsoft.com/office/powerpoint/2010/main" val="1568817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oogle Shape;675;p49">
            <a:extLst>
              <a:ext uri="{FF2B5EF4-FFF2-40B4-BE49-F238E27FC236}">
                <a16:creationId xmlns:a16="http://schemas.microsoft.com/office/drawing/2014/main" id="{62391846-1EFF-EF60-53E5-FD142F836B94}"/>
              </a:ext>
            </a:extLst>
          </p:cNvPr>
          <p:cNvGrpSpPr/>
          <p:nvPr/>
        </p:nvGrpSpPr>
        <p:grpSpPr>
          <a:xfrm>
            <a:off x="5032278" y="1566559"/>
            <a:ext cx="1015782" cy="1109811"/>
            <a:chOff x="2601751" y="1612624"/>
            <a:chExt cx="1123049" cy="1127526"/>
          </a:xfrm>
        </p:grpSpPr>
        <p:sp>
          <p:nvSpPr>
            <p:cNvPr id="32" name="Google Shape;676;p49">
              <a:extLst>
                <a:ext uri="{FF2B5EF4-FFF2-40B4-BE49-F238E27FC236}">
                  <a16:creationId xmlns:a16="http://schemas.microsoft.com/office/drawing/2014/main" id="{1E5F62E8-B8A2-7146-6F61-4429E5745754}"/>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7;p49">
              <a:extLst>
                <a:ext uri="{FF2B5EF4-FFF2-40B4-BE49-F238E27FC236}">
                  <a16:creationId xmlns:a16="http://schemas.microsoft.com/office/drawing/2014/main" id="{BB9D89C0-264F-32E1-CBFB-850204518A58}"/>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כותרת 7">
            <a:extLst>
              <a:ext uri="{FF2B5EF4-FFF2-40B4-BE49-F238E27FC236}">
                <a16:creationId xmlns:a16="http://schemas.microsoft.com/office/drawing/2014/main" id="{43BE5A93-16B3-5C0F-FBC8-ED02E68BC3D1}"/>
              </a:ext>
            </a:extLst>
          </p:cNvPr>
          <p:cNvSpPr>
            <a:spLocks noGrp="1"/>
          </p:cNvSpPr>
          <p:nvPr>
            <p:ph type="title" idx="6"/>
          </p:nvPr>
        </p:nvSpPr>
        <p:spPr/>
        <p:txBody>
          <a:bodyPr/>
          <a:lstStyle/>
          <a:p>
            <a:r>
              <a:rPr lang="en-US" dirty="0"/>
              <a:t>Our product</a:t>
            </a:r>
            <a:endParaRPr lang="he-IL" dirty="0"/>
          </a:p>
        </p:txBody>
      </p:sp>
      <p:grpSp>
        <p:nvGrpSpPr>
          <p:cNvPr id="9" name="Google Shape;675;p49">
            <a:extLst>
              <a:ext uri="{FF2B5EF4-FFF2-40B4-BE49-F238E27FC236}">
                <a16:creationId xmlns:a16="http://schemas.microsoft.com/office/drawing/2014/main" id="{5177308C-7B54-2E56-55BE-1D7CE8E459F9}"/>
              </a:ext>
            </a:extLst>
          </p:cNvPr>
          <p:cNvGrpSpPr/>
          <p:nvPr/>
        </p:nvGrpSpPr>
        <p:grpSpPr>
          <a:xfrm>
            <a:off x="2889116" y="1566559"/>
            <a:ext cx="1015782" cy="1109811"/>
            <a:chOff x="2601751" y="1612624"/>
            <a:chExt cx="1123049" cy="1127526"/>
          </a:xfrm>
        </p:grpSpPr>
        <p:sp>
          <p:nvSpPr>
            <p:cNvPr id="10" name="Google Shape;676;p49">
              <a:extLst>
                <a:ext uri="{FF2B5EF4-FFF2-40B4-BE49-F238E27FC236}">
                  <a16:creationId xmlns:a16="http://schemas.microsoft.com/office/drawing/2014/main" id="{5AC12892-0ADC-E967-9717-9DD95FAF97B4}"/>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7;p49">
              <a:extLst>
                <a:ext uri="{FF2B5EF4-FFF2-40B4-BE49-F238E27FC236}">
                  <a16:creationId xmlns:a16="http://schemas.microsoft.com/office/drawing/2014/main" id="{E6B3D5ED-F481-DAD6-65AC-3DBA80131170}"/>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2" name="אובייקט 11">
            <a:extLst>
              <a:ext uri="{FF2B5EF4-FFF2-40B4-BE49-F238E27FC236}">
                <a16:creationId xmlns:a16="http://schemas.microsoft.com/office/drawing/2014/main" id="{15149C59-C323-8EEA-7E33-D065F4E6BB79}"/>
              </a:ext>
            </a:extLst>
          </p:cNvPr>
          <p:cNvGraphicFramePr>
            <a:graphicFrameLocks noChangeAspect="1"/>
          </p:cNvGraphicFramePr>
          <p:nvPr>
            <p:extLst>
              <p:ext uri="{D42A27DB-BD31-4B8C-83A1-F6EECF244321}">
                <p14:modId xmlns:p14="http://schemas.microsoft.com/office/powerpoint/2010/main" val="904969148"/>
              </p:ext>
            </p:extLst>
          </p:nvPr>
        </p:nvGraphicFramePr>
        <p:xfrm>
          <a:off x="3076576" y="1800686"/>
          <a:ext cx="625556" cy="675483"/>
        </p:xfrm>
        <a:graphic>
          <a:graphicData uri="http://schemas.openxmlformats.org/presentationml/2006/ole">
            <mc:AlternateContent xmlns:mc="http://schemas.openxmlformats.org/markup-compatibility/2006">
              <mc:Choice xmlns:v="urn:schemas-microsoft-com:vml" Requires="v">
                <p:oleObj name="Bitmap Image" r:id="rId3" imgW="1352520" imgH="1460520" progId="PBrush">
                  <p:embed/>
                </p:oleObj>
              </mc:Choice>
              <mc:Fallback>
                <p:oleObj name="Bitmap Image" r:id="rId3" imgW="1352520" imgH="1460520" progId="PBrush">
                  <p:embed/>
                  <p:pic>
                    <p:nvPicPr>
                      <p:cNvPr id="15" name="אובייקט 14">
                        <a:extLst>
                          <a:ext uri="{FF2B5EF4-FFF2-40B4-BE49-F238E27FC236}">
                            <a16:creationId xmlns:a16="http://schemas.microsoft.com/office/drawing/2014/main" id="{0CB9D210-BB87-19CA-BE5A-18CADAA5CAA1}"/>
                          </a:ext>
                        </a:extLst>
                      </p:cNvPr>
                      <p:cNvPicPr/>
                      <p:nvPr/>
                    </p:nvPicPr>
                    <p:blipFill>
                      <a:blip r:embed="rId4"/>
                      <a:stretch>
                        <a:fillRect/>
                      </a:stretch>
                    </p:blipFill>
                    <p:spPr>
                      <a:xfrm>
                        <a:off x="3076576" y="1800686"/>
                        <a:ext cx="625556" cy="675483"/>
                      </a:xfrm>
                      <a:prstGeom prst="rect">
                        <a:avLst/>
                      </a:prstGeom>
                      <a:ln>
                        <a:solidFill>
                          <a:schemeClr val="accent1"/>
                        </a:solidFill>
                      </a:ln>
                    </p:spPr>
                  </p:pic>
                </p:oleObj>
              </mc:Fallback>
            </mc:AlternateContent>
          </a:graphicData>
        </a:graphic>
      </p:graphicFrame>
      <p:pic>
        <p:nvPicPr>
          <p:cNvPr id="16" name="תמונה 15">
            <a:extLst>
              <a:ext uri="{FF2B5EF4-FFF2-40B4-BE49-F238E27FC236}">
                <a16:creationId xmlns:a16="http://schemas.microsoft.com/office/drawing/2014/main" id="{489C0BA3-E987-9FE1-B4D2-020DCEF443C3}"/>
              </a:ext>
            </a:extLst>
          </p:cNvPr>
          <p:cNvPicPr>
            <a:picLocks noChangeAspect="1"/>
          </p:cNvPicPr>
          <p:nvPr/>
        </p:nvPicPr>
        <p:blipFill>
          <a:blip r:embed="rId5"/>
          <a:stretch>
            <a:fillRect/>
          </a:stretch>
        </p:blipFill>
        <p:spPr>
          <a:xfrm>
            <a:off x="5207732" y="1782974"/>
            <a:ext cx="637671" cy="637671"/>
          </a:xfrm>
          <a:prstGeom prst="rect">
            <a:avLst/>
          </a:prstGeom>
        </p:spPr>
      </p:pic>
      <p:sp>
        <p:nvSpPr>
          <p:cNvPr id="17" name="Google Shape;451;p38">
            <a:extLst>
              <a:ext uri="{FF2B5EF4-FFF2-40B4-BE49-F238E27FC236}">
                <a16:creationId xmlns:a16="http://schemas.microsoft.com/office/drawing/2014/main" id="{D2E18FB3-3C4D-8F19-8C04-6CDA4268FB6D}"/>
              </a:ext>
            </a:extLst>
          </p:cNvPr>
          <p:cNvSpPr txBox="1">
            <a:spLocks/>
          </p:cNvSpPr>
          <p:nvPr/>
        </p:nvSpPr>
        <p:spPr>
          <a:xfrm>
            <a:off x="2594473" y="117270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EEG system</a:t>
            </a:r>
          </a:p>
        </p:txBody>
      </p:sp>
      <p:sp>
        <p:nvSpPr>
          <p:cNvPr id="18" name="Google Shape;451;p38">
            <a:extLst>
              <a:ext uri="{FF2B5EF4-FFF2-40B4-BE49-F238E27FC236}">
                <a16:creationId xmlns:a16="http://schemas.microsoft.com/office/drawing/2014/main" id="{AA651132-4B05-F112-A270-60534E2555DF}"/>
              </a:ext>
            </a:extLst>
          </p:cNvPr>
          <p:cNvSpPr txBox="1">
            <a:spLocks/>
          </p:cNvSpPr>
          <p:nvPr/>
        </p:nvSpPr>
        <p:spPr>
          <a:xfrm>
            <a:off x="4731686" y="117270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pic>
        <p:nvPicPr>
          <p:cNvPr id="20" name="גרפיקה 19" descr="הוספה עם מילוי מלא">
            <a:extLst>
              <a:ext uri="{FF2B5EF4-FFF2-40B4-BE49-F238E27FC236}">
                <a16:creationId xmlns:a16="http://schemas.microsoft.com/office/drawing/2014/main" id="{226EEDF2-5353-5292-FEFD-923724868B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4615" y="1857567"/>
            <a:ext cx="521185" cy="521185"/>
          </a:xfrm>
          <a:prstGeom prst="rect">
            <a:avLst/>
          </a:prstGeom>
          <a:effectLst>
            <a:outerShdw blurRad="50800" dist="38100" dir="2700000" algn="tl" rotWithShape="0">
              <a:prstClr val="black">
                <a:alpha val="40000"/>
              </a:prstClr>
            </a:outerShdw>
          </a:effectLst>
        </p:spPr>
      </p:pic>
      <p:sp>
        <p:nvSpPr>
          <p:cNvPr id="22" name="Google Shape;452;p38">
            <a:extLst>
              <a:ext uri="{FF2B5EF4-FFF2-40B4-BE49-F238E27FC236}">
                <a16:creationId xmlns:a16="http://schemas.microsoft.com/office/drawing/2014/main" id="{EF8AE830-D1CC-6217-9052-7CA6AF65C71E}"/>
              </a:ext>
            </a:extLst>
          </p:cNvPr>
          <p:cNvSpPr txBox="1">
            <a:spLocks/>
          </p:cNvSpPr>
          <p:nvPr/>
        </p:nvSpPr>
        <p:spPr>
          <a:xfrm>
            <a:off x="3389031" y="2808378"/>
            <a:ext cx="2085029" cy="1126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600" dirty="0"/>
              <a:t>product price $10K</a:t>
            </a:r>
          </a:p>
          <a:p>
            <a:pPr marL="139700" indent="0"/>
            <a:r>
              <a:rPr lang="en-US" sz="1600" dirty="0"/>
              <a:t> </a:t>
            </a:r>
          </a:p>
        </p:txBody>
      </p:sp>
      <p:sp>
        <p:nvSpPr>
          <p:cNvPr id="23" name="Google Shape;452;p38">
            <a:extLst>
              <a:ext uri="{FF2B5EF4-FFF2-40B4-BE49-F238E27FC236}">
                <a16:creationId xmlns:a16="http://schemas.microsoft.com/office/drawing/2014/main" id="{83C2B702-BB82-0CAA-626D-E82ABA74383A}"/>
              </a:ext>
            </a:extLst>
          </p:cNvPr>
          <p:cNvSpPr txBox="1">
            <a:spLocks/>
          </p:cNvSpPr>
          <p:nvPr/>
        </p:nvSpPr>
        <p:spPr>
          <a:xfrm>
            <a:off x="1980497" y="4293494"/>
            <a:ext cx="2285619" cy="6311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100" dirty="0"/>
              <a:t>Medical-Surgical Intensive Care Beds in Community Hospitals in the US.</a:t>
            </a:r>
          </a:p>
          <a:p>
            <a:pPr marL="139700" indent="0"/>
            <a:r>
              <a:rPr lang="en-US" sz="1600" dirty="0"/>
              <a:t> </a:t>
            </a:r>
          </a:p>
        </p:txBody>
      </p:sp>
      <p:sp>
        <p:nvSpPr>
          <p:cNvPr id="26" name="Google Shape;452;p38">
            <a:extLst>
              <a:ext uri="{FF2B5EF4-FFF2-40B4-BE49-F238E27FC236}">
                <a16:creationId xmlns:a16="http://schemas.microsoft.com/office/drawing/2014/main" id="{CEB262BC-CE79-E466-6974-FCE9F12ECE56}"/>
              </a:ext>
            </a:extLst>
          </p:cNvPr>
          <p:cNvSpPr txBox="1">
            <a:spLocks/>
          </p:cNvSpPr>
          <p:nvPr/>
        </p:nvSpPr>
        <p:spPr>
          <a:xfrm>
            <a:off x="2154969" y="3483007"/>
            <a:ext cx="4640478" cy="343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2000" dirty="0"/>
              <a:t>60k X 9.7K = $582M</a:t>
            </a:r>
          </a:p>
          <a:p>
            <a:pPr marL="139700" indent="0"/>
            <a:r>
              <a:rPr lang="en-US" sz="1600" dirty="0"/>
              <a:t> </a:t>
            </a:r>
          </a:p>
        </p:txBody>
      </p:sp>
      <p:pic>
        <p:nvPicPr>
          <p:cNvPr id="28" name="גרפיקה 27" descr="חץ ימינה עם מילוי מלא">
            <a:extLst>
              <a:ext uri="{FF2B5EF4-FFF2-40B4-BE49-F238E27FC236}">
                <a16:creationId xmlns:a16="http://schemas.microsoft.com/office/drawing/2014/main" id="{E016EA4E-D445-84E9-C68C-E894A512D9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780453">
            <a:off x="3362343" y="3706585"/>
            <a:ext cx="360838" cy="758186"/>
          </a:xfrm>
          <a:prstGeom prst="rect">
            <a:avLst/>
          </a:prstGeom>
          <a:effectLst>
            <a:outerShdw blurRad="50800" dist="38100" dir="8100000" algn="tr" rotWithShape="0">
              <a:prstClr val="black">
                <a:alpha val="40000"/>
              </a:prstClr>
            </a:outerShdw>
          </a:effectLst>
        </p:spPr>
      </p:pic>
      <p:pic>
        <p:nvPicPr>
          <p:cNvPr id="29" name="גרפיקה 28" descr="חץ ימינה עם מילוי מלא">
            <a:extLst>
              <a:ext uri="{FF2B5EF4-FFF2-40B4-BE49-F238E27FC236}">
                <a16:creationId xmlns:a16="http://schemas.microsoft.com/office/drawing/2014/main" id="{68CBE95D-D249-600C-3B0D-645630BD6F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4395911">
            <a:off x="4294788" y="3717580"/>
            <a:ext cx="360838" cy="758186"/>
          </a:xfrm>
          <a:prstGeom prst="rect">
            <a:avLst/>
          </a:prstGeom>
          <a:effectLst>
            <a:outerShdw blurRad="50800" dist="38100" dir="8100000" algn="tr" rotWithShape="0">
              <a:prstClr val="black">
                <a:alpha val="40000"/>
              </a:prstClr>
            </a:outerShdw>
          </a:effectLst>
        </p:spPr>
      </p:pic>
      <p:sp>
        <p:nvSpPr>
          <p:cNvPr id="30" name="Google Shape;452;p38">
            <a:extLst>
              <a:ext uri="{FF2B5EF4-FFF2-40B4-BE49-F238E27FC236}">
                <a16:creationId xmlns:a16="http://schemas.microsoft.com/office/drawing/2014/main" id="{9B0F1108-4833-18F8-2B95-6ACD222B3E70}"/>
              </a:ext>
            </a:extLst>
          </p:cNvPr>
          <p:cNvSpPr txBox="1">
            <a:spLocks/>
          </p:cNvSpPr>
          <p:nvPr/>
        </p:nvSpPr>
        <p:spPr>
          <a:xfrm>
            <a:off x="3886974" y="4328076"/>
            <a:ext cx="1587086" cy="6311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100" dirty="0"/>
              <a:t>Price for each product</a:t>
            </a:r>
          </a:p>
          <a:p>
            <a:pPr marL="139700" indent="0"/>
            <a:r>
              <a:rPr lang="en-US" sz="1600" dirty="0"/>
              <a:t> </a:t>
            </a:r>
          </a:p>
        </p:txBody>
      </p:sp>
      <p:sp>
        <p:nvSpPr>
          <p:cNvPr id="36" name="Google Shape;452;p38">
            <a:extLst>
              <a:ext uri="{FF2B5EF4-FFF2-40B4-BE49-F238E27FC236}">
                <a16:creationId xmlns:a16="http://schemas.microsoft.com/office/drawing/2014/main" id="{04A8F4AF-4631-C01B-492F-820D3044D308}"/>
              </a:ext>
            </a:extLst>
          </p:cNvPr>
          <p:cNvSpPr txBox="1">
            <a:spLocks/>
          </p:cNvSpPr>
          <p:nvPr/>
        </p:nvSpPr>
        <p:spPr>
          <a:xfrm>
            <a:off x="1575620" y="2819371"/>
            <a:ext cx="1862020" cy="6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600" dirty="0"/>
              <a:t>Production cost $300</a:t>
            </a:r>
          </a:p>
          <a:p>
            <a:pPr marL="139700" indent="0"/>
            <a:r>
              <a:rPr lang="en-US" sz="1600" dirty="0"/>
              <a:t> </a:t>
            </a:r>
          </a:p>
        </p:txBody>
      </p:sp>
      <p:sp>
        <p:nvSpPr>
          <p:cNvPr id="37" name="Google Shape;452;p38">
            <a:extLst>
              <a:ext uri="{FF2B5EF4-FFF2-40B4-BE49-F238E27FC236}">
                <a16:creationId xmlns:a16="http://schemas.microsoft.com/office/drawing/2014/main" id="{23E9850E-1858-D89F-B52D-588252E5AD00}"/>
              </a:ext>
            </a:extLst>
          </p:cNvPr>
          <p:cNvSpPr txBox="1">
            <a:spLocks/>
          </p:cNvSpPr>
          <p:nvPr/>
        </p:nvSpPr>
        <p:spPr>
          <a:xfrm>
            <a:off x="5288377" y="2815573"/>
            <a:ext cx="1700654" cy="1126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600" dirty="0"/>
              <a:t>Net profit $9.7K</a:t>
            </a:r>
          </a:p>
          <a:p>
            <a:pPr marL="139700" indent="0"/>
            <a:r>
              <a:rPr lang="en-US" sz="1600" dirty="0"/>
              <a:t> </a:t>
            </a:r>
          </a:p>
        </p:txBody>
      </p:sp>
    </p:spTree>
    <p:extLst>
      <p:ext uri="{BB962C8B-B14F-4D97-AF65-F5344CB8AC3E}">
        <p14:creationId xmlns:p14="http://schemas.microsoft.com/office/powerpoint/2010/main" val="3174814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a:extLst>
              <a:ext uri="{FF2B5EF4-FFF2-40B4-BE49-F238E27FC236}">
                <a16:creationId xmlns:a16="http://schemas.microsoft.com/office/drawing/2014/main" id="{8A19AD34-8291-8A50-731D-A7D13D03B899}"/>
              </a:ext>
            </a:extLst>
          </p:cNvPr>
          <p:cNvSpPr>
            <a:spLocks noGrp="1"/>
          </p:cNvSpPr>
          <p:nvPr>
            <p:ph type="title" idx="4"/>
          </p:nvPr>
        </p:nvSpPr>
        <p:spPr>
          <a:xfrm>
            <a:off x="5481668" y="1341865"/>
            <a:ext cx="2230800" cy="768900"/>
          </a:xfrm>
        </p:spPr>
        <p:txBody>
          <a:bodyPr/>
          <a:lstStyle/>
          <a:p>
            <a:r>
              <a:rPr lang="he-IL" dirty="0"/>
              <a:t>1.7$</a:t>
            </a:r>
            <a:r>
              <a:rPr lang="en-US" dirty="0"/>
              <a:t>B</a:t>
            </a:r>
            <a:endParaRPr lang="he-IL" dirty="0"/>
          </a:p>
        </p:txBody>
      </p:sp>
      <p:sp>
        <p:nvSpPr>
          <p:cNvPr id="7" name="כותרת משנה 6">
            <a:extLst>
              <a:ext uri="{FF2B5EF4-FFF2-40B4-BE49-F238E27FC236}">
                <a16:creationId xmlns:a16="http://schemas.microsoft.com/office/drawing/2014/main" id="{FE6E1EA4-FD4B-89B4-2569-D5E86DD7FD63}"/>
              </a:ext>
            </a:extLst>
          </p:cNvPr>
          <p:cNvSpPr>
            <a:spLocks noGrp="1"/>
          </p:cNvSpPr>
          <p:nvPr>
            <p:ph type="subTitle" idx="5"/>
          </p:nvPr>
        </p:nvSpPr>
        <p:spPr>
          <a:xfrm>
            <a:off x="4392961" y="2153621"/>
            <a:ext cx="4408214" cy="598800"/>
          </a:xfrm>
        </p:spPr>
        <p:txBody>
          <a:bodyPr/>
          <a:lstStyle/>
          <a:p>
            <a:r>
              <a:rPr lang="en-US" dirty="0"/>
              <a:t>Is the estimated cost of lawsuits against insurance companies for cases involving anesthesia awareness</a:t>
            </a:r>
            <a:endParaRPr lang="he-IL" dirty="0"/>
          </a:p>
        </p:txBody>
      </p:sp>
      <p:sp>
        <p:nvSpPr>
          <p:cNvPr id="14" name="כותרת 7">
            <a:extLst>
              <a:ext uri="{FF2B5EF4-FFF2-40B4-BE49-F238E27FC236}">
                <a16:creationId xmlns:a16="http://schemas.microsoft.com/office/drawing/2014/main" id="{B2AE9B94-9174-C8BE-1F25-A39243A41FF5}"/>
              </a:ext>
            </a:extLst>
          </p:cNvPr>
          <p:cNvSpPr txBox="1">
            <a:spLocks/>
          </p:cNvSpPr>
          <p:nvPr/>
        </p:nvSpPr>
        <p:spPr>
          <a:xfrm>
            <a:off x="720000" y="4371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a:t>Business model</a:t>
            </a:r>
            <a:endParaRPr lang="he-IL" dirty="0"/>
          </a:p>
        </p:txBody>
      </p:sp>
      <p:sp>
        <p:nvSpPr>
          <p:cNvPr id="16" name="כותרת 5">
            <a:extLst>
              <a:ext uri="{FF2B5EF4-FFF2-40B4-BE49-F238E27FC236}">
                <a16:creationId xmlns:a16="http://schemas.microsoft.com/office/drawing/2014/main" id="{A8EDA9F0-1B77-7BEE-C8F8-E9D86902BDDF}"/>
              </a:ext>
            </a:extLst>
          </p:cNvPr>
          <p:cNvSpPr txBox="1">
            <a:spLocks/>
          </p:cNvSpPr>
          <p:nvPr/>
        </p:nvSpPr>
        <p:spPr>
          <a:xfrm>
            <a:off x="927444" y="1341865"/>
            <a:ext cx="2230800" cy="76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IBM Plex Sans"/>
              <a:buNone/>
              <a:defRPr sz="4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9pPr>
          </a:lstStyle>
          <a:p>
            <a:r>
              <a:rPr lang="he-IL" dirty="0"/>
              <a:t>582$</a:t>
            </a:r>
            <a:r>
              <a:rPr lang="en-US" dirty="0"/>
              <a:t>M</a:t>
            </a:r>
            <a:endParaRPr lang="he-IL" dirty="0"/>
          </a:p>
        </p:txBody>
      </p:sp>
      <p:sp>
        <p:nvSpPr>
          <p:cNvPr id="17" name="כותרת משנה 6">
            <a:extLst>
              <a:ext uri="{FF2B5EF4-FFF2-40B4-BE49-F238E27FC236}">
                <a16:creationId xmlns:a16="http://schemas.microsoft.com/office/drawing/2014/main" id="{2BE5AE0D-3A9A-6330-165F-75C22DC2D1B2}"/>
              </a:ext>
            </a:extLst>
          </p:cNvPr>
          <p:cNvSpPr txBox="1">
            <a:spLocks/>
          </p:cNvSpPr>
          <p:nvPr/>
        </p:nvSpPr>
        <p:spPr>
          <a:xfrm>
            <a:off x="64769" y="2153621"/>
            <a:ext cx="3956151" cy="59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r>
              <a:rPr lang="en-US" dirty="0"/>
              <a:t>Is the estimated sum of money that will be gained from the sales </a:t>
            </a:r>
            <a:endParaRPr lang="he-IL" dirty="0"/>
          </a:p>
        </p:txBody>
      </p:sp>
      <p:graphicFrame>
        <p:nvGraphicFramePr>
          <p:cNvPr id="18" name="טבלה 18">
            <a:extLst>
              <a:ext uri="{FF2B5EF4-FFF2-40B4-BE49-F238E27FC236}">
                <a16:creationId xmlns:a16="http://schemas.microsoft.com/office/drawing/2014/main" id="{F8FAFF82-2963-1DC4-9F7B-91E2AF666976}"/>
              </a:ext>
            </a:extLst>
          </p:cNvPr>
          <p:cNvGraphicFramePr>
            <a:graphicFrameLocks noGrp="1"/>
          </p:cNvGraphicFramePr>
          <p:nvPr>
            <p:extLst>
              <p:ext uri="{D42A27DB-BD31-4B8C-83A1-F6EECF244321}">
                <p14:modId xmlns:p14="http://schemas.microsoft.com/office/powerpoint/2010/main" val="2303641123"/>
              </p:ext>
            </p:extLst>
          </p:nvPr>
        </p:nvGraphicFramePr>
        <p:xfrm>
          <a:off x="1438382" y="3032737"/>
          <a:ext cx="6181618" cy="1483360"/>
        </p:xfrm>
        <a:graphic>
          <a:graphicData uri="http://schemas.openxmlformats.org/drawingml/2006/table">
            <a:tbl>
              <a:tblPr rtl="1" firstRow="1" bandRow="1">
                <a:tableStyleId>{3FE9E715-7A53-4E53-9FE5-3FC5AFA77A31}</a:tableStyleId>
              </a:tblPr>
              <a:tblGrid>
                <a:gridCol w="2032000">
                  <a:extLst>
                    <a:ext uri="{9D8B030D-6E8A-4147-A177-3AD203B41FA5}">
                      <a16:colId xmlns:a16="http://schemas.microsoft.com/office/drawing/2014/main" val="2662134214"/>
                    </a:ext>
                  </a:extLst>
                </a:gridCol>
                <a:gridCol w="2032000">
                  <a:extLst>
                    <a:ext uri="{9D8B030D-6E8A-4147-A177-3AD203B41FA5}">
                      <a16:colId xmlns:a16="http://schemas.microsoft.com/office/drawing/2014/main" val="3828677318"/>
                    </a:ext>
                  </a:extLst>
                </a:gridCol>
                <a:gridCol w="2117618">
                  <a:extLst>
                    <a:ext uri="{9D8B030D-6E8A-4147-A177-3AD203B41FA5}">
                      <a16:colId xmlns:a16="http://schemas.microsoft.com/office/drawing/2014/main" val="1834279117"/>
                    </a:ext>
                  </a:extLst>
                </a:gridCol>
              </a:tblGrid>
              <a:tr h="370840">
                <a:tc>
                  <a:txBody>
                    <a:bodyPr/>
                    <a:lstStyle/>
                    <a:p>
                      <a:pPr algn="ctr" rtl="1"/>
                      <a:endParaRPr lang="he-IL" sz="1700">
                        <a:solidFill>
                          <a:schemeClr val="bg1"/>
                        </a:solidFill>
                        <a:latin typeface="IBM Plex Sans" panose="020B0503050203000203" pitchFamily="34" charset="0"/>
                      </a:endParaRPr>
                    </a:p>
                  </a:txBody>
                  <a:tcPr/>
                </a:tc>
                <a:tc>
                  <a:txBody>
                    <a:bodyPr/>
                    <a:lstStyle/>
                    <a:p>
                      <a:pPr algn="ctr" rtl="1"/>
                      <a:endParaRPr lang="he-IL" sz="1700" dirty="0">
                        <a:solidFill>
                          <a:schemeClr val="bg1"/>
                        </a:solidFill>
                        <a:latin typeface="IBM Plex Sans" panose="020B0503050203000203" pitchFamily="34" charset="0"/>
                      </a:endParaRPr>
                    </a:p>
                  </a:txBody>
                  <a:tcPr/>
                </a:tc>
                <a:tc>
                  <a:txBody>
                    <a:bodyPr/>
                    <a:lstStyle/>
                    <a:p>
                      <a:pPr algn="ctr" rtl="1"/>
                      <a:endParaRPr lang="he-IL" sz="1700" dirty="0">
                        <a:solidFill>
                          <a:schemeClr val="bg1"/>
                        </a:solidFill>
                        <a:latin typeface="IBM Plex Sans" panose="020B0503050203000203" pitchFamily="34" charset="0"/>
                      </a:endParaRPr>
                    </a:p>
                  </a:txBody>
                  <a:tcPr/>
                </a:tc>
                <a:extLst>
                  <a:ext uri="{0D108BD9-81ED-4DB2-BD59-A6C34878D82A}">
                    <a16:rowId xmlns:a16="http://schemas.microsoft.com/office/drawing/2014/main" val="4023962139"/>
                  </a:ext>
                </a:extLst>
              </a:tr>
              <a:tr h="370840">
                <a:tc>
                  <a:txBody>
                    <a:bodyPr/>
                    <a:lstStyle/>
                    <a:p>
                      <a:pPr algn="ctr" rtl="1"/>
                      <a:r>
                        <a:rPr lang="en-US" sz="1700" dirty="0">
                          <a:solidFill>
                            <a:schemeClr val="bg1"/>
                          </a:solidFill>
                          <a:latin typeface="IBM Plex Sans" panose="020B0503050203000203" pitchFamily="34" charset="0"/>
                        </a:rPr>
                        <a:t>$2.9M</a:t>
                      </a:r>
                      <a:endParaRPr lang="he-IL" sz="1700" dirty="0">
                        <a:solidFill>
                          <a:schemeClr val="bg1"/>
                        </a:solidFill>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0.5%</a:t>
                      </a:r>
                      <a:endParaRPr lang="he-IL" sz="1700" dirty="0">
                        <a:solidFill>
                          <a:schemeClr val="bg1"/>
                        </a:solidFill>
                        <a:latin typeface="IBM Plex Sans" panose="020B0503050203000203" pitchFamily="34" charset="0"/>
                      </a:endParaRPr>
                    </a:p>
                  </a:txBody>
                  <a:tcPr/>
                </a:tc>
                <a:tc>
                  <a:txBody>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lang="en-US" sz="1700" dirty="0">
                          <a:solidFill>
                            <a:schemeClr val="bg1"/>
                          </a:solidFill>
                          <a:latin typeface="IBM Plex Sans" panose="020B0503050203000203" pitchFamily="34" charset="0"/>
                        </a:rPr>
                        <a:t>First year</a:t>
                      </a:r>
                      <a:endParaRPr lang="he-IL" sz="1700" dirty="0">
                        <a:solidFill>
                          <a:schemeClr val="bg1"/>
                        </a:solidFill>
                        <a:latin typeface="IBM Plex Sans" panose="020B0503050203000203" pitchFamily="34" charset="0"/>
                      </a:endParaRPr>
                    </a:p>
                  </a:txBody>
                  <a:tcPr/>
                </a:tc>
                <a:extLst>
                  <a:ext uri="{0D108BD9-81ED-4DB2-BD59-A6C34878D82A}">
                    <a16:rowId xmlns:a16="http://schemas.microsoft.com/office/drawing/2014/main" val="1138387600"/>
                  </a:ext>
                </a:extLst>
              </a:tr>
              <a:tr h="370840">
                <a:tc>
                  <a:txBody>
                    <a:bodyPr/>
                    <a:lstStyle/>
                    <a:p>
                      <a:pPr algn="ctr" rtl="1"/>
                      <a:r>
                        <a:rPr lang="en-US" sz="1700" dirty="0">
                          <a:solidFill>
                            <a:schemeClr val="bg1"/>
                          </a:solidFill>
                          <a:latin typeface="IBM Plex Sans" panose="020B0503050203000203" pitchFamily="34" charset="0"/>
                        </a:rPr>
                        <a:t>$17.4M</a:t>
                      </a:r>
                      <a:endParaRPr lang="he-IL" sz="1700" dirty="0">
                        <a:solidFill>
                          <a:schemeClr val="bg1"/>
                        </a:solidFill>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3%</a:t>
                      </a:r>
                      <a:endParaRPr lang="he-IL" sz="1700" dirty="0">
                        <a:solidFill>
                          <a:schemeClr val="bg1"/>
                        </a:solidFill>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Second year</a:t>
                      </a:r>
                      <a:endParaRPr lang="he-IL" sz="1700" dirty="0">
                        <a:solidFill>
                          <a:schemeClr val="bg1"/>
                        </a:solidFill>
                        <a:latin typeface="IBM Plex Sans" panose="020B0503050203000203" pitchFamily="34" charset="0"/>
                      </a:endParaRPr>
                    </a:p>
                  </a:txBody>
                  <a:tcPr/>
                </a:tc>
                <a:extLst>
                  <a:ext uri="{0D108BD9-81ED-4DB2-BD59-A6C34878D82A}">
                    <a16:rowId xmlns:a16="http://schemas.microsoft.com/office/drawing/2014/main" val="214726429"/>
                  </a:ext>
                </a:extLst>
              </a:tr>
              <a:tr h="370840">
                <a:tc>
                  <a:txBody>
                    <a:bodyPr/>
                    <a:lstStyle/>
                    <a:p>
                      <a:pPr algn="ctr" rtl="1"/>
                      <a:r>
                        <a:rPr lang="en-US" sz="1700" dirty="0">
                          <a:solidFill>
                            <a:schemeClr val="bg1"/>
                          </a:solidFill>
                          <a:latin typeface="IBM Plex Sans" panose="020B0503050203000203" pitchFamily="34" charset="0"/>
                        </a:rPr>
                        <a:t>$58.2M</a:t>
                      </a:r>
                      <a:endParaRPr lang="he-IL" sz="1700" dirty="0">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10%</a:t>
                      </a:r>
                      <a:endParaRPr lang="he-IL" sz="1700" dirty="0">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Third year</a:t>
                      </a:r>
                      <a:endParaRPr lang="he-IL" sz="1700" dirty="0">
                        <a:latin typeface="IBM Plex Sans" panose="020B0503050203000203" pitchFamily="34" charset="0"/>
                      </a:endParaRPr>
                    </a:p>
                  </a:txBody>
                  <a:tcPr/>
                </a:tc>
                <a:extLst>
                  <a:ext uri="{0D108BD9-81ED-4DB2-BD59-A6C34878D82A}">
                    <a16:rowId xmlns:a16="http://schemas.microsoft.com/office/drawing/2014/main" val="2582353918"/>
                  </a:ext>
                </a:extLst>
              </a:tr>
            </a:tbl>
          </a:graphicData>
        </a:graphic>
      </p:graphicFrame>
    </p:spTree>
    <p:extLst>
      <p:ext uri="{BB962C8B-B14F-4D97-AF65-F5344CB8AC3E}">
        <p14:creationId xmlns:p14="http://schemas.microsoft.com/office/powerpoint/2010/main" val="18554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4"/>
          <p:cNvSpPr/>
          <p:nvPr/>
        </p:nvSpPr>
        <p:spPr>
          <a:xfrm>
            <a:off x="6208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31806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82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Potential business partnerships</a:t>
            </a:r>
            <a:endParaRPr dirty="0"/>
          </a:p>
        </p:txBody>
      </p:sp>
      <p:sp>
        <p:nvSpPr>
          <p:cNvPr id="596" name="Google Shape;596;p44"/>
          <p:cNvSpPr txBox="1">
            <a:spLocks noGrp="1"/>
          </p:cNvSpPr>
          <p:nvPr>
            <p:ph type="title" idx="2"/>
          </p:nvPr>
        </p:nvSpPr>
        <p:spPr>
          <a:xfrm>
            <a:off x="890875" y="23584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p>
          <a:p>
            <a:pPr marL="0" lvl="0" indent="0" algn="ctr" rtl="0">
              <a:spcBef>
                <a:spcPts val="0"/>
              </a:spcBef>
              <a:spcAft>
                <a:spcPts val="0"/>
              </a:spcAft>
              <a:buNone/>
            </a:pPr>
            <a:r>
              <a:rPr lang="en" sz="2400" dirty="0"/>
              <a:t>Insurance</a:t>
            </a:r>
            <a:endParaRPr sz="2400" dirty="0"/>
          </a:p>
          <a:p>
            <a:pPr marL="0" lvl="0" indent="0" algn="ctr" rtl="0">
              <a:spcBef>
                <a:spcPts val="0"/>
              </a:spcBef>
              <a:spcAft>
                <a:spcPts val="0"/>
              </a:spcAft>
              <a:buNone/>
            </a:pPr>
            <a:r>
              <a:rPr lang="en" sz="2400" dirty="0"/>
              <a:t>Providers</a:t>
            </a:r>
            <a:endParaRPr dirty="0"/>
          </a:p>
        </p:txBody>
      </p:sp>
      <p:sp>
        <p:nvSpPr>
          <p:cNvPr id="597" name="Google Shape;597;p44"/>
          <p:cNvSpPr txBox="1">
            <a:spLocks noGrp="1"/>
          </p:cNvSpPr>
          <p:nvPr>
            <p:ph type="title" idx="3"/>
          </p:nvPr>
        </p:nvSpPr>
        <p:spPr>
          <a:xfrm>
            <a:off x="3439563" y="23584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a:p>
          <a:p>
            <a:pPr marL="0" lvl="0" indent="0" algn="l" rtl="0">
              <a:spcBef>
                <a:spcPts val="0"/>
              </a:spcBef>
              <a:spcAft>
                <a:spcPts val="0"/>
              </a:spcAft>
              <a:buNone/>
            </a:pPr>
            <a:endParaRPr sz="2400"/>
          </a:p>
          <a:p>
            <a:pPr marL="0" lvl="0" indent="0" algn="ctr" rtl="0">
              <a:spcBef>
                <a:spcPts val="0"/>
              </a:spcBef>
              <a:spcAft>
                <a:spcPts val="0"/>
              </a:spcAft>
              <a:buNone/>
            </a:pPr>
            <a:r>
              <a:rPr lang="en" sz="2400"/>
              <a:t>Hardware and Biotech Companies</a:t>
            </a:r>
            <a:endParaRPr/>
          </a:p>
        </p:txBody>
      </p:sp>
      <p:sp>
        <p:nvSpPr>
          <p:cNvPr id="598" name="Google Shape;598;p44"/>
          <p:cNvSpPr txBox="1">
            <a:spLocks noGrp="1"/>
          </p:cNvSpPr>
          <p:nvPr>
            <p:ph type="title" idx="5"/>
          </p:nvPr>
        </p:nvSpPr>
        <p:spPr>
          <a:xfrm>
            <a:off x="5988275" y="23584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2400"/>
              <a:t>Hospital Systems and Clinicians</a:t>
            </a:r>
            <a:endParaRPr/>
          </a:p>
        </p:txBody>
      </p:sp>
      <p:sp>
        <p:nvSpPr>
          <p:cNvPr id="599" name="Google Shape;599;p44"/>
          <p:cNvSpPr/>
          <p:nvPr/>
        </p:nvSpPr>
        <p:spPr>
          <a:xfrm>
            <a:off x="3180665" y="427555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8168940" y="124140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44"/>
          <p:cNvGrpSpPr/>
          <p:nvPr/>
        </p:nvGrpSpPr>
        <p:grpSpPr>
          <a:xfrm>
            <a:off x="1840745" y="1906900"/>
            <a:ext cx="353180" cy="353180"/>
            <a:chOff x="-24338900" y="2710600"/>
            <a:chExt cx="295375" cy="295375"/>
          </a:xfrm>
        </p:grpSpPr>
        <p:sp>
          <p:nvSpPr>
            <p:cNvPr id="602" name="Google Shape;602;p44"/>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44"/>
          <p:cNvGrpSpPr/>
          <p:nvPr/>
        </p:nvGrpSpPr>
        <p:grpSpPr>
          <a:xfrm>
            <a:off x="6949332" y="1906898"/>
            <a:ext cx="354136" cy="353180"/>
            <a:chOff x="-23599325" y="1971025"/>
            <a:chExt cx="296175" cy="295375"/>
          </a:xfrm>
        </p:grpSpPr>
        <p:sp>
          <p:nvSpPr>
            <p:cNvPr id="605" name="Google Shape;605;p44"/>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44"/>
          <p:cNvGrpSpPr/>
          <p:nvPr/>
        </p:nvGrpSpPr>
        <p:grpSpPr>
          <a:xfrm>
            <a:off x="4382993" y="2004319"/>
            <a:ext cx="355063" cy="354136"/>
            <a:chOff x="-23229925" y="1970225"/>
            <a:chExt cx="296950" cy="296175"/>
          </a:xfrm>
        </p:grpSpPr>
        <p:sp>
          <p:nvSpPr>
            <p:cNvPr id="608" name="Google Shape;608;p44"/>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3" name="Google Shape;1316;p35">
            <a:extLst>
              <a:ext uri="{FF2B5EF4-FFF2-40B4-BE49-F238E27FC236}">
                <a16:creationId xmlns:a16="http://schemas.microsoft.com/office/drawing/2014/main" id="{62AB5D17-1146-8854-B780-88A916703632}"/>
              </a:ext>
            </a:extLst>
          </p:cNvPr>
          <p:cNvGrpSpPr/>
          <p:nvPr/>
        </p:nvGrpSpPr>
        <p:grpSpPr>
          <a:xfrm>
            <a:off x="-16352552" y="840571"/>
            <a:ext cx="25496552" cy="2001024"/>
            <a:chOff x="0" y="1243767"/>
            <a:chExt cx="9144032" cy="2001024"/>
          </a:xfrm>
        </p:grpSpPr>
        <p:sp>
          <p:nvSpPr>
            <p:cNvPr id="4" name="Google Shape;1317;p35">
              <a:extLst>
                <a:ext uri="{FF2B5EF4-FFF2-40B4-BE49-F238E27FC236}">
                  <a16:creationId xmlns:a16="http://schemas.microsoft.com/office/drawing/2014/main" id="{B1152687-04C3-4E3F-A7A4-5F5CF0729447}"/>
                </a:ext>
              </a:extLst>
            </p:cNvPr>
            <p:cNvSpPr/>
            <p:nvPr/>
          </p:nvSpPr>
          <p:spPr>
            <a:xfrm>
              <a:off x="0" y="1243767"/>
              <a:ext cx="9144032" cy="2001024"/>
            </a:xfrm>
            <a:custGeom>
              <a:avLst/>
              <a:gdLst/>
              <a:ahLst/>
              <a:cxnLst/>
              <a:rect l="l" t="t" r="r" b="b"/>
              <a:pathLst>
                <a:path w="285751" h="62532" extrusionOk="0">
                  <a:moveTo>
                    <a:pt x="1" y="0"/>
                  </a:moveTo>
                  <a:lnTo>
                    <a:pt x="1" y="18336"/>
                  </a:lnTo>
                  <a:lnTo>
                    <a:pt x="163759" y="18336"/>
                  </a:lnTo>
                  <a:lnTo>
                    <a:pt x="163759" y="22110"/>
                  </a:lnTo>
                  <a:lnTo>
                    <a:pt x="112824" y="22110"/>
                  </a:lnTo>
                  <a:cubicBezTo>
                    <a:pt x="107752" y="22110"/>
                    <a:pt x="103657" y="26206"/>
                    <a:pt x="103657" y="31254"/>
                  </a:cubicBezTo>
                  <a:lnTo>
                    <a:pt x="103657" y="53364"/>
                  </a:lnTo>
                  <a:cubicBezTo>
                    <a:pt x="103657" y="58436"/>
                    <a:pt x="107752" y="62532"/>
                    <a:pt x="112824" y="62532"/>
                  </a:cubicBezTo>
                  <a:lnTo>
                    <a:pt x="285751" y="62532"/>
                  </a:lnTo>
                  <a:lnTo>
                    <a:pt x="285751" y="44196"/>
                  </a:lnTo>
                  <a:lnTo>
                    <a:pt x="121980" y="44196"/>
                  </a:lnTo>
                  <a:lnTo>
                    <a:pt x="121980" y="40422"/>
                  </a:lnTo>
                  <a:lnTo>
                    <a:pt x="172927" y="40422"/>
                  </a:lnTo>
                  <a:cubicBezTo>
                    <a:pt x="177999" y="40422"/>
                    <a:pt x="182095" y="36326"/>
                    <a:pt x="182095" y="31254"/>
                  </a:cubicBezTo>
                  <a:lnTo>
                    <a:pt x="182095" y="9168"/>
                  </a:lnTo>
                  <a:cubicBezTo>
                    <a:pt x="182095" y="4096"/>
                    <a:pt x="177999" y="0"/>
                    <a:pt x="172927" y="0"/>
                  </a:cubicBezTo>
                  <a:close/>
                </a:path>
              </a:pathLst>
            </a:custGeom>
            <a:solidFill>
              <a:schemeClr val="accent6">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318;p35">
              <a:extLst>
                <a:ext uri="{FF2B5EF4-FFF2-40B4-BE49-F238E27FC236}">
                  <a16:creationId xmlns:a16="http://schemas.microsoft.com/office/drawing/2014/main" id="{433A101F-2EFA-5E15-F35A-9CA9CBFBD8B6}"/>
                </a:ext>
              </a:extLst>
            </p:cNvPr>
            <p:cNvSpPr/>
            <p:nvPr/>
          </p:nvSpPr>
          <p:spPr>
            <a:xfrm>
              <a:off x="0" y="1374807"/>
              <a:ext cx="9144032" cy="1738912"/>
            </a:xfrm>
            <a:custGeom>
              <a:avLst/>
              <a:gdLst/>
              <a:ahLst/>
              <a:cxnLst/>
              <a:rect l="l" t="t" r="r" b="b"/>
              <a:pathLst>
                <a:path w="285751" h="54341" extrusionOk="0">
                  <a:moveTo>
                    <a:pt x="1" y="1"/>
                  </a:moveTo>
                  <a:lnTo>
                    <a:pt x="1" y="10145"/>
                  </a:lnTo>
                  <a:lnTo>
                    <a:pt x="167855" y="10145"/>
                  </a:lnTo>
                  <a:lnTo>
                    <a:pt x="167855" y="22111"/>
                  </a:lnTo>
                  <a:lnTo>
                    <a:pt x="112824" y="22111"/>
                  </a:lnTo>
                  <a:cubicBezTo>
                    <a:pt x="110014" y="22111"/>
                    <a:pt x="107752" y="24361"/>
                    <a:pt x="107752" y="27159"/>
                  </a:cubicBezTo>
                  <a:lnTo>
                    <a:pt x="107752" y="49269"/>
                  </a:lnTo>
                  <a:cubicBezTo>
                    <a:pt x="107752" y="52067"/>
                    <a:pt x="110014" y="54341"/>
                    <a:pt x="112824" y="54341"/>
                  </a:cubicBezTo>
                  <a:lnTo>
                    <a:pt x="285751" y="54341"/>
                  </a:lnTo>
                  <a:lnTo>
                    <a:pt x="285751" y="44197"/>
                  </a:lnTo>
                  <a:lnTo>
                    <a:pt x="117884" y="44197"/>
                  </a:lnTo>
                  <a:lnTo>
                    <a:pt x="117884" y="32231"/>
                  </a:lnTo>
                  <a:lnTo>
                    <a:pt x="172927" y="32231"/>
                  </a:lnTo>
                  <a:cubicBezTo>
                    <a:pt x="175713" y="32231"/>
                    <a:pt x="177999" y="29969"/>
                    <a:pt x="177999" y="27159"/>
                  </a:cubicBezTo>
                  <a:lnTo>
                    <a:pt x="177999" y="5073"/>
                  </a:lnTo>
                  <a:cubicBezTo>
                    <a:pt x="177999" y="2275"/>
                    <a:pt x="175713" y="1"/>
                    <a:pt x="1729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319;p35">
              <a:extLst>
                <a:ext uri="{FF2B5EF4-FFF2-40B4-BE49-F238E27FC236}">
                  <a16:creationId xmlns:a16="http://schemas.microsoft.com/office/drawing/2014/main" id="{43EF273D-1806-0541-5C6C-A2B1C6CD6EBE}"/>
                </a:ext>
              </a:extLst>
            </p:cNvPr>
            <p:cNvGrpSpPr/>
            <p:nvPr/>
          </p:nvGrpSpPr>
          <p:grpSpPr>
            <a:xfrm>
              <a:off x="124960" y="1520726"/>
              <a:ext cx="8905896" cy="1447067"/>
              <a:chOff x="124960" y="1520726"/>
              <a:chExt cx="8905896" cy="1447067"/>
            </a:xfrm>
          </p:grpSpPr>
          <p:sp>
            <p:nvSpPr>
              <p:cNvPr id="7" name="Google Shape;1320;p35">
                <a:extLst>
                  <a:ext uri="{FF2B5EF4-FFF2-40B4-BE49-F238E27FC236}">
                    <a16:creationId xmlns:a16="http://schemas.microsoft.com/office/drawing/2014/main" id="{EA03E2AC-2E75-A0E8-3339-4B8A4B2EC2F4}"/>
                  </a:ext>
                </a:extLst>
              </p:cNvPr>
              <p:cNvSpPr/>
              <p:nvPr/>
            </p:nvSpPr>
            <p:spPr>
              <a:xfrm>
                <a:off x="3868274" y="2934993"/>
                <a:ext cx="2958880" cy="32800"/>
              </a:xfrm>
              <a:custGeom>
                <a:avLst/>
                <a:gdLst/>
                <a:ahLst/>
                <a:cxnLst/>
                <a:rect l="l" t="t" r="r" b="b"/>
                <a:pathLst>
                  <a:path w="92465" h="1025" extrusionOk="0">
                    <a:moveTo>
                      <a:pt x="1" y="1"/>
                    </a:moveTo>
                    <a:lnTo>
                      <a:pt x="1" y="1025"/>
                    </a:lnTo>
                    <a:lnTo>
                      <a:pt x="3692" y="1025"/>
                    </a:lnTo>
                    <a:lnTo>
                      <a:pt x="3692" y="1"/>
                    </a:lnTo>
                    <a:close/>
                    <a:moveTo>
                      <a:pt x="9871" y="1"/>
                    </a:moveTo>
                    <a:lnTo>
                      <a:pt x="9871" y="1025"/>
                    </a:lnTo>
                    <a:lnTo>
                      <a:pt x="13562" y="1025"/>
                    </a:lnTo>
                    <a:lnTo>
                      <a:pt x="13562" y="1"/>
                    </a:lnTo>
                    <a:close/>
                    <a:moveTo>
                      <a:pt x="19730" y="1"/>
                    </a:moveTo>
                    <a:lnTo>
                      <a:pt x="19730" y="1025"/>
                    </a:lnTo>
                    <a:lnTo>
                      <a:pt x="23432" y="1025"/>
                    </a:lnTo>
                    <a:lnTo>
                      <a:pt x="23432" y="1"/>
                    </a:lnTo>
                    <a:close/>
                    <a:moveTo>
                      <a:pt x="29576" y="1"/>
                    </a:moveTo>
                    <a:lnTo>
                      <a:pt x="29576" y="1025"/>
                    </a:lnTo>
                    <a:lnTo>
                      <a:pt x="33279" y="1025"/>
                    </a:lnTo>
                    <a:lnTo>
                      <a:pt x="33279" y="1"/>
                    </a:lnTo>
                    <a:close/>
                    <a:moveTo>
                      <a:pt x="39446" y="1"/>
                    </a:moveTo>
                    <a:lnTo>
                      <a:pt x="39446" y="1025"/>
                    </a:lnTo>
                    <a:lnTo>
                      <a:pt x="43149" y="1025"/>
                    </a:lnTo>
                    <a:lnTo>
                      <a:pt x="43149" y="1"/>
                    </a:lnTo>
                    <a:close/>
                    <a:moveTo>
                      <a:pt x="49317" y="1"/>
                    </a:moveTo>
                    <a:lnTo>
                      <a:pt x="49317" y="1025"/>
                    </a:lnTo>
                    <a:lnTo>
                      <a:pt x="53019" y="1025"/>
                    </a:lnTo>
                    <a:lnTo>
                      <a:pt x="53019" y="1"/>
                    </a:lnTo>
                    <a:close/>
                    <a:moveTo>
                      <a:pt x="59187" y="1"/>
                    </a:moveTo>
                    <a:lnTo>
                      <a:pt x="59187" y="1025"/>
                    </a:lnTo>
                    <a:lnTo>
                      <a:pt x="62890" y="1025"/>
                    </a:lnTo>
                    <a:lnTo>
                      <a:pt x="62890" y="1"/>
                    </a:lnTo>
                    <a:close/>
                    <a:moveTo>
                      <a:pt x="69057" y="1"/>
                    </a:moveTo>
                    <a:lnTo>
                      <a:pt x="69057" y="1025"/>
                    </a:lnTo>
                    <a:lnTo>
                      <a:pt x="72760" y="1025"/>
                    </a:lnTo>
                    <a:lnTo>
                      <a:pt x="72760" y="1"/>
                    </a:lnTo>
                    <a:close/>
                    <a:moveTo>
                      <a:pt x="78927" y="1"/>
                    </a:moveTo>
                    <a:lnTo>
                      <a:pt x="78927" y="1025"/>
                    </a:lnTo>
                    <a:lnTo>
                      <a:pt x="82595" y="1025"/>
                    </a:lnTo>
                    <a:lnTo>
                      <a:pt x="82595" y="1"/>
                    </a:lnTo>
                    <a:close/>
                    <a:moveTo>
                      <a:pt x="88762" y="1"/>
                    </a:moveTo>
                    <a:lnTo>
                      <a:pt x="88762" y="1025"/>
                    </a:lnTo>
                    <a:lnTo>
                      <a:pt x="92465" y="1025"/>
                    </a:lnTo>
                    <a:lnTo>
                      <a:pt x="924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1;p35">
                <a:extLst>
                  <a:ext uri="{FF2B5EF4-FFF2-40B4-BE49-F238E27FC236}">
                    <a16:creationId xmlns:a16="http://schemas.microsoft.com/office/drawing/2014/main" id="{9026040C-41D3-9854-CDDE-5E5ECF080A52}"/>
                  </a:ext>
                </a:extLst>
              </p:cNvPr>
              <p:cNvSpPr/>
              <p:nvPr/>
            </p:nvSpPr>
            <p:spPr>
              <a:xfrm>
                <a:off x="7018375" y="2934993"/>
                <a:ext cx="2012480" cy="32800"/>
              </a:xfrm>
              <a:custGeom>
                <a:avLst/>
                <a:gdLst/>
                <a:ahLst/>
                <a:cxnLst/>
                <a:rect l="l" t="t" r="r" b="b"/>
                <a:pathLst>
                  <a:path w="62890" h="1025" extrusionOk="0">
                    <a:moveTo>
                      <a:pt x="1" y="1"/>
                    </a:moveTo>
                    <a:lnTo>
                      <a:pt x="1" y="1025"/>
                    </a:lnTo>
                    <a:lnTo>
                      <a:pt x="3704" y="1025"/>
                    </a:lnTo>
                    <a:lnTo>
                      <a:pt x="3704" y="1"/>
                    </a:lnTo>
                    <a:close/>
                    <a:moveTo>
                      <a:pt x="9871" y="1"/>
                    </a:moveTo>
                    <a:lnTo>
                      <a:pt x="9871" y="1025"/>
                    </a:lnTo>
                    <a:lnTo>
                      <a:pt x="13574" y="1025"/>
                    </a:lnTo>
                    <a:lnTo>
                      <a:pt x="13574" y="1"/>
                    </a:lnTo>
                    <a:close/>
                    <a:moveTo>
                      <a:pt x="19741" y="1"/>
                    </a:moveTo>
                    <a:lnTo>
                      <a:pt x="19741" y="1025"/>
                    </a:lnTo>
                    <a:lnTo>
                      <a:pt x="23444" y="1025"/>
                    </a:lnTo>
                    <a:lnTo>
                      <a:pt x="23444" y="1"/>
                    </a:lnTo>
                    <a:close/>
                    <a:moveTo>
                      <a:pt x="29588" y="1"/>
                    </a:moveTo>
                    <a:lnTo>
                      <a:pt x="29588" y="1025"/>
                    </a:lnTo>
                    <a:lnTo>
                      <a:pt x="33279" y="1025"/>
                    </a:lnTo>
                    <a:lnTo>
                      <a:pt x="33279" y="1"/>
                    </a:lnTo>
                    <a:close/>
                    <a:moveTo>
                      <a:pt x="39446" y="1"/>
                    </a:moveTo>
                    <a:lnTo>
                      <a:pt x="39446" y="1025"/>
                    </a:lnTo>
                    <a:lnTo>
                      <a:pt x="43149" y="1025"/>
                    </a:lnTo>
                    <a:lnTo>
                      <a:pt x="43149" y="1"/>
                    </a:lnTo>
                    <a:close/>
                    <a:moveTo>
                      <a:pt x="49316" y="1"/>
                    </a:moveTo>
                    <a:lnTo>
                      <a:pt x="49316"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2;p35">
                <a:extLst>
                  <a:ext uri="{FF2B5EF4-FFF2-40B4-BE49-F238E27FC236}">
                    <a16:creationId xmlns:a16="http://schemas.microsoft.com/office/drawing/2014/main" id="{46A2450F-C10A-BA1A-5982-F30B66F08D85}"/>
                  </a:ext>
                </a:extLst>
              </p:cNvPr>
              <p:cNvSpPr/>
              <p:nvPr/>
            </p:nvSpPr>
            <p:spPr>
              <a:xfrm>
                <a:off x="124960" y="1520726"/>
                <a:ext cx="2012480" cy="32800"/>
              </a:xfrm>
              <a:custGeom>
                <a:avLst/>
                <a:gdLst/>
                <a:ahLst/>
                <a:cxnLst/>
                <a:rect l="l" t="t" r="r" b="b"/>
                <a:pathLst>
                  <a:path w="62890" h="1025" extrusionOk="0">
                    <a:moveTo>
                      <a:pt x="1" y="1"/>
                    </a:moveTo>
                    <a:lnTo>
                      <a:pt x="1" y="1025"/>
                    </a:lnTo>
                    <a:lnTo>
                      <a:pt x="3692" y="1025"/>
                    </a:lnTo>
                    <a:lnTo>
                      <a:pt x="3692" y="1"/>
                    </a:lnTo>
                    <a:close/>
                    <a:moveTo>
                      <a:pt x="9859" y="1"/>
                    </a:moveTo>
                    <a:lnTo>
                      <a:pt x="9859" y="1025"/>
                    </a:lnTo>
                    <a:lnTo>
                      <a:pt x="13562" y="1025"/>
                    </a:lnTo>
                    <a:lnTo>
                      <a:pt x="13562" y="1"/>
                    </a:lnTo>
                    <a:close/>
                    <a:moveTo>
                      <a:pt x="19730" y="1"/>
                    </a:moveTo>
                    <a:lnTo>
                      <a:pt x="19730" y="1025"/>
                    </a:lnTo>
                    <a:lnTo>
                      <a:pt x="23432" y="1025"/>
                    </a:lnTo>
                    <a:lnTo>
                      <a:pt x="23432" y="1"/>
                    </a:lnTo>
                    <a:close/>
                    <a:moveTo>
                      <a:pt x="29600" y="1"/>
                    </a:moveTo>
                    <a:lnTo>
                      <a:pt x="29600" y="1025"/>
                    </a:lnTo>
                    <a:lnTo>
                      <a:pt x="33303" y="1025"/>
                    </a:lnTo>
                    <a:lnTo>
                      <a:pt x="33303" y="1"/>
                    </a:lnTo>
                    <a:close/>
                    <a:moveTo>
                      <a:pt x="39470" y="1"/>
                    </a:moveTo>
                    <a:lnTo>
                      <a:pt x="39470" y="1025"/>
                    </a:lnTo>
                    <a:lnTo>
                      <a:pt x="43173" y="1025"/>
                    </a:lnTo>
                    <a:lnTo>
                      <a:pt x="43173" y="1"/>
                    </a:lnTo>
                    <a:close/>
                    <a:moveTo>
                      <a:pt x="49340" y="1"/>
                    </a:moveTo>
                    <a:lnTo>
                      <a:pt x="49340"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3;p35">
                <a:extLst>
                  <a:ext uri="{FF2B5EF4-FFF2-40B4-BE49-F238E27FC236}">
                    <a16:creationId xmlns:a16="http://schemas.microsoft.com/office/drawing/2014/main" id="{E506DFD5-F68A-073E-AC70-1C4FE93B951A}"/>
                  </a:ext>
                </a:extLst>
              </p:cNvPr>
              <p:cNvSpPr/>
              <p:nvPr/>
            </p:nvSpPr>
            <p:spPr>
              <a:xfrm>
                <a:off x="3593971" y="2890417"/>
                <a:ext cx="76992" cy="77376"/>
              </a:xfrm>
              <a:custGeom>
                <a:avLst/>
                <a:gdLst/>
                <a:ahLst/>
                <a:cxnLst/>
                <a:rect l="l" t="t" r="r" b="b"/>
                <a:pathLst>
                  <a:path w="2406" h="2418" extrusionOk="0">
                    <a:moveTo>
                      <a:pt x="0" y="1"/>
                    </a:moveTo>
                    <a:lnTo>
                      <a:pt x="0" y="2418"/>
                    </a:lnTo>
                    <a:lnTo>
                      <a:pt x="2405" y="2418"/>
                    </a:lnTo>
                    <a:lnTo>
                      <a:pt x="2405" y="1394"/>
                    </a:lnTo>
                    <a:lnTo>
                      <a:pt x="1000" y="1394"/>
                    </a:lnTo>
                    <a:lnTo>
                      <a:pt x="10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4;p35">
                <a:extLst>
                  <a:ext uri="{FF2B5EF4-FFF2-40B4-BE49-F238E27FC236}">
                    <a16:creationId xmlns:a16="http://schemas.microsoft.com/office/drawing/2014/main" id="{7F9A26F4-845B-05B8-C93F-A2447A9DA7BA}"/>
                  </a:ext>
                </a:extLst>
              </p:cNvPr>
              <p:cNvSpPr/>
              <p:nvPr/>
            </p:nvSpPr>
            <p:spPr>
              <a:xfrm>
                <a:off x="3593971" y="2530771"/>
                <a:ext cx="32032" cy="134528"/>
              </a:xfrm>
              <a:custGeom>
                <a:avLst/>
                <a:gdLst/>
                <a:ahLst/>
                <a:cxnLst/>
                <a:rect l="l" t="t" r="r" b="b"/>
                <a:pathLst>
                  <a:path w="1001" h="4204" extrusionOk="0">
                    <a:moveTo>
                      <a:pt x="0" y="0"/>
                    </a:moveTo>
                    <a:lnTo>
                      <a:pt x="0" y="4203"/>
                    </a:lnTo>
                    <a:lnTo>
                      <a:pt x="1000" y="4203"/>
                    </a:lnTo>
                    <a:lnTo>
                      <a:pt x="1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5;p35">
                <a:extLst>
                  <a:ext uri="{FF2B5EF4-FFF2-40B4-BE49-F238E27FC236}">
                    <a16:creationId xmlns:a16="http://schemas.microsoft.com/office/drawing/2014/main" id="{6E00CCB9-758E-DCA6-AFAF-D1D5E32A722A}"/>
                  </a:ext>
                </a:extLst>
              </p:cNvPr>
              <p:cNvSpPr/>
              <p:nvPr/>
            </p:nvSpPr>
            <p:spPr>
              <a:xfrm>
                <a:off x="3593971" y="2228244"/>
                <a:ext cx="76992" cy="76608"/>
              </a:xfrm>
              <a:custGeom>
                <a:avLst/>
                <a:gdLst/>
                <a:ahLst/>
                <a:cxnLst/>
                <a:rect l="l" t="t" r="r" b="b"/>
                <a:pathLst>
                  <a:path w="2406" h="2394" extrusionOk="0">
                    <a:moveTo>
                      <a:pt x="0" y="1"/>
                    </a:moveTo>
                    <a:lnTo>
                      <a:pt x="0" y="2394"/>
                    </a:lnTo>
                    <a:lnTo>
                      <a:pt x="1000" y="2394"/>
                    </a:lnTo>
                    <a:lnTo>
                      <a:pt x="1000" y="1001"/>
                    </a:lnTo>
                    <a:lnTo>
                      <a:pt x="2405" y="1001"/>
                    </a:lnTo>
                    <a:lnTo>
                      <a:pt x="24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6;p35">
                <a:extLst>
                  <a:ext uri="{FF2B5EF4-FFF2-40B4-BE49-F238E27FC236}">
                    <a16:creationId xmlns:a16="http://schemas.microsoft.com/office/drawing/2014/main" id="{8CEACB0C-38F7-6C6A-E6A1-3906437C9374}"/>
                  </a:ext>
                </a:extLst>
              </p:cNvPr>
              <p:cNvSpPr/>
              <p:nvPr/>
            </p:nvSpPr>
            <p:spPr>
              <a:xfrm>
                <a:off x="3870962" y="2228244"/>
                <a:ext cx="1402112" cy="32032"/>
              </a:xfrm>
              <a:custGeom>
                <a:avLst/>
                <a:gdLst/>
                <a:ahLst/>
                <a:cxnLst/>
                <a:rect l="l" t="t" r="r" b="b"/>
                <a:pathLst>
                  <a:path w="43816" h="1001" extrusionOk="0">
                    <a:moveTo>
                      <a:pt x="0" y="1"/>
                    </a:moveTo>
                    <a:lnTo>
                      <a:pt x="0" y="1001"/>
                    </a:lnTo>
                    <a:lnTo>
                      <a:pt x="3751" y="1001"/>
                    </a:lnTo>
                    <a:lnTo>
                      <a:pt x="3751" y="1"/>
                    </a:lnTo>
                    <a:close/>
                    <a:moveTo>
                      <a:pt x="10013" y="1"/>
                    </a:moveTo>
                    <a:lnTo>
                      <a:pt x="10013" y="1001"/>
                    </a:lnTo>
                    <a:lnTo>
                      <a:pt x="13764" y="1001"/>
                    </a:lnTo>
                    <a:lnTo>
                      <a:pt x="13764" y="1"/>
                    </a:lnTo>
                    <a:close/>
                    <a:moveTo>
                      <a:pt x="20027" y="1"/>
                    </a:moveTo>
                    <a:lnTo>
                      <a:pt x="20027" y="1001"/>
                    </a:lnTo>
                    <a:lnTo>
                      <a:pt x="23765" y="1001"/>
                    </a:lnTo>
                    <a:lnTo>
                      <a:pt x="23765" y="1"/>
                    </a:lnTo>
                    <a:close/>
                    <a:moveTo>
                      <a:pt x="30028" y="1"/>
                    </a:moveTo>
                    <a:lnTo>
                      <a:pt x="30028" y="1001"/>
                    </a:lnTo>
                    <a:lnTo>
                      <a:pt x="33802" y="1001"/>
                    </a:lnTo>
                    <a:lnTo>
                      <a:pt x="33802" y="1"/>
                    </a:lnTo>
                    <a:close/>
                    <a:moveTo>
                      <a:pt x="40041" y="1"/>
                    </a:moveTo>
                    <a:lnTo>
                      <a:pt x="40041" y="1001"/>
                    </a:lnTo>
                    <a:lnTo>
                      <a:pt x="43815" y="1001"/>
                    </a:lnTo>
                    <a:lnTo>
                      <a:pt x="43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7;p35">
                <a:extLst>
                  <a:ext uri="{FF2B5EF4-FFF2-40B4-BE49-F238E27FC236}">
                    <a16:creationId xmlns:a16="http://schemas.microsoft.com/office/drawing/2014/main" id="{C660E73F-4AFE-11F7-ED81-9B477B8CD900}"/>
                  </a:ext>
                </a:extLst>
              </p:cNvPr>
              <p:cNvSpPr/>
              <p:nvPr/>
            </p:nvSpPr>
            <p:spPr>
              <a:xfrm>
                <a:off x="5472301" y="2183668"/>
                <a:ext cx="77728" cy="76608"/>
              </a:xfrm>
              <a:custGeom>
                <a:avLst/>
                <a:gdLst/>
                <a:ahLst/>
                <a:cxnLst/>
                <a:rect l="l" t="t" r="r" b="b"/>
                <a:pathLst>
                  <a:path w="2429" h="2394" extrusionOk="0">
                    <a:moveTo>
                      <a:pt x="1405" y="1"/>
                    </a:moveTo>
                    <a:lnTo>
                      <a:pt x="1405" y="1394"/>
                    </a:lnTo>
                    <a:lnTo>
                      <a:pt x="0" y="1394"/>
                    </a:lnTo>
                    <a:lnTo>
                      <a:pt x="0"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8;p35">
                <a:extLst>
                  <a:ext uri="{FF2B5EF4-FFF2-40B4-BE49-F238E27FC236}">
                    <a16:creationId xmlns:a16="http://schemas.microsoft.com/office/drawing/2014/main" id="{6AFC3B2B-D9BF-9BCF-2FBC-DB307B6D9DE9}"/>
                  </a:ext>
                </a:extLst>
              </p:cNvPr>
              <p:cNvSpPr/>
              <p:nvPr/>
            </p:nvSpPr>
            <p:spPr>
              <a:xfrm>
                <a:off x="5517261" y="1822869"/>
                <a:ext cx="32768" cy="134912"/>
              </a:xfrm>
              <a:custGeom>
                <a:avLst/>
                <a:gdLst/>
                <a:ahLst/>
                <a:cxnLst/>
                <a:rect l="l" t="t" r="r" b="b"/>
                <a:pathLst>
                  <a:path w="1024" h="4216" extrusionOk="0">
                    <a:moveTo>
                      <a:pt x="0" y="1"/>
                    </a:moveTo>
                    <a:lnTo>
                      <a:pt x="0" y="4215"/>
                    </a:lnTo>
                    <a:lnTo>
                      <a:pt x="1024" y="4215"/>
                    </a:lnTo>
                    <a:lnTo>
                      <a:pt x="10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9;p35">
                <a:extLst>
                  <a:ext uri="{FF2B5EF4-FFF2-40B4-BE49-F238E27FC236}">
                    <a16:creationId xmlns:a16="http://schemas.microsoft.com/office/drawing/2014/main" id="{9905C748-88C7-81E9-C70D-20BA252BFC7D}"/>
                  </a:ext>
                </a:extLst>
              </p:cNvPr>
              <p:cNvSpPr/>
              <p:nvPr/>
            </p:nvSpPr>
            <p:spPr>
              <a:xfrm>
                <a:off x="5472301" y="1520726"/>
                <a:ext cx="77728" cy="76640"/>
              </a:xfrm>
              <a:custGeom>
                <a:avLst/>
                <a:gdLst/>
                <a:ahLst/>
                <a:cxnLst/>
                <a:rect l="l" t="t" r="r" b="b"/>
                <a:pathLst>
                  <a:path w="2429" h="2395" extrusionOk="0">
                    <a:moveTo>
                      <a:pt x="0" y="1"/>
                    </a:moveTo>
                    <a:lnTo>
                      <a:pt x="0" y="1025"/>
                    </a:lnTo>
                    <a:lnTo>
                      <a:pt x="1405" y="1025"/>
                    </a:lnTo>
                    <a:lnTo>
                      <a:pt x="1405"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0;p35">
                <a:extLst>
                  <a:ext uri="{FF2B5EF4-FFF2-40B4-BE49-F238E27FC236}">
                    <a16:creationId xmlns:a16="http://schemas.microsoft.com/office/drawing/2014/main" id="{5E866C9E-8582-147D-B8AC-87AC0767B603}"/>
                  </a:ext>
                </a:extLst>
              </p:cNvPr>
              <p:cNvSpPr/>
              <p:nvPr/>
            </p:nvSpPr>
            <p:spPr>
              <a:xfrm>
                <a:off x="2311512" y="1520726"/>
                <a:ext cx="2964224" cy="32800"/>
              </a:xfrm>
              <a:custGeom>
                <a:avLst/>
                <a:gdLst/>
                <a:ahLst/>
                <a:cxnLst/>
                <a:rect l="l" t="t" r="r" b="b"/>
                <a:pathLst>
                  <a:path w="92632" h="1025" extrusionOk="0">
                    <a:moveTo>
                      <a:pt x="1" y="1"/>
                    </a:moveTo>
                    <a:lnTo>
                      <a:pt x="1" y="1025"/>
                    </a:lnTo>
                    <a:lnTo>
                      <a:pt x="3728" y="1025"/>
                    </a:lnTo>
                    <a:lnTo>
                      <a:pt x="3728" y="1"/>
                    </a:lnTo>
                    <a:close/>
                    <a:moveTo>
                      <a:pt x="9895" y="1"/>
                    </a:moveTo>
                    <a:lnTo>
                      <a:pt x="9895" y="1025"/>
                    </a:lnTo>
                    <a:lnTo>
                      <a:pt x="13598" y="1025"/>
                    </a:lnTo>
                    <a:lnTo>
                      <a:pt x="13598" y="1"/>
                    </a:lnTo>
                    <a:close/>
                    <a:moveTo>
                      <a:pt x="19789" y="1"/>
                    </a:moveTo>
                    <a:lnTo>
                      <a:pt x="19789" y="1025"/>
                    </a:lnTo>
                    <a:lnTo>
                      <a:pt x="23480" y="1025"/>
                    </a:lnTo>
                    <a:lnTo>
                      <a:pt x="23480" y="1"/>
                    </a:lnTo>
                    <a:close/>
                    <a:moveTo>
                      <a:pt x="29659" y="1"/>
                    </a:moveTo>
                    <a:lnTo>
                      <a:pt x="29659" y="1025"/>
                    </a:lnTo>
                    <a:lnTo>
                      <a:pt x="33350" y="1025"/>
                    </a:lnTo>
                    <a:lnTo>
                      <a:pt x="33350" y="1"/>
                    </a:lnTo>
                    <a:close/>
                    <a:moveTo>
                      <a:pt x="39518" y="1"/>
                    </a:moveTo>
                    <a:lnTo>
                      <a:pt x="39518" y="1025"/>
                    </a:lnTo>
                    <a:lnTo>
                      <a:pt x="43244" y="1025"/>
                    </a:lnTo>
                    <a:lnTo>
                      <a:pt x="43244" y="1"/>
                    </a:lnTo>
                    <a:close/>
                    <a:moveTo>
                      <a:pt x="49412" y="1"/>
                    </a:moveTo>
                    <a:lnTo>
                      <a:pt x="49412" y="1025"/>
                    </a:lnTo>
                    <a:lnTo>
                      <a:pt x="53115" y="1025"/>
                    </a:lnTo>
                    <a:lnTo>
                      <a:pt x="53115" y="1"/>
                    </a:lnTo>
                    <a:close/>
                    <a:moveTo>
                      <a:pt x="59282" y="1"/>
                    </a:moveTo>
                    <a:lnTo>
                      <a:pt x="59282" y="1025"/>
                    </a:lnTo>
                    <a:lnTo>
                      <a:pt x="62985" y="1025"/>
                    </a:lnTo>
                    <a:lnTo>
                      <a:pt x="62985" y="1"/>
                    </a:lnTo>
                    <a:close/>
                    <a:moveTo>
                      <a:pt x="69152" y="1"/>
                    </a:moveTo>
                    <a:lnTo>
                      <a:pt x="69152" y="1025"/>
                    </a:lnTo>
                    <a:lnTo>
                      <a:pt x="72879" y="1025"/>
                    </a:lnTo>
                    <a:lnTo>
                      <a:pt x="72879" y="1"/>
                    </a:lnTo>
                    <a:close/>
                    <a:moveTo>
                      <a:pt x="79047" y="1"/>
                    </a:moveTo>
                    <a:lnTo>
                      <a:pt x="79047" y="1025"/>
                    </a:lnTo>
                    <a:lnTo>
                      <a:pt x="82749" y="1025"/>
                    </a:lnTo>
                    <a:lnTo>
                      <a:pt x="82749" y="1"/>
                    </a:lnTo>
                    <a:close/>
                    <a:moveTo>
                      <a:pt x="88917" y="1"/>
                    </a:moveTo>
                    <a:lnTo>
                      <a:pt x="88917" y="1025"/>
                    </a:lnTo>
                    <a:lnTo>
                      <a:pt x="92632" y="1025"/>
                    </a:lnTo>
                    <a:lnTo>
                      <a:pt x="926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1363;p35">
            <a:extLst>
              <a:ext uri="{FF2B5EF4-FFF2-40B4-BE49-F238E27FC236}">
                <a16:creationId xmlns:a16="http://schemas.microsoft.com/office/drawing/2014/main" id="{02C504F3-CF67-5924-59E7-023618012960}"/>
              </a:ext>
            </a:extLst>
          </p:cNvPr>
          <p:cNvSpPr/>
          <p:nvPr/>
        </p:nvSpPr>
        <p:spPr>
          <a:xfrm>
            <a:off x="938700" y="2162876"/>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21" name="גרפיקה 520" descr="לחיצת יד עם מילוי מלא">
            <a:extLst>
              <a:ext uri="{FF2B5EF4-FFF2-40B4-BE49-F238E27FC236}">
                <a16:creationId xmlns:a16="http://schemas.microsoft.com/office/drawing/2014/main" id="{46BF2B08-C3CA-33F4-255F-DDB69342BD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117" y="2234071"/>
            <a:ext cx="747088" cy="747088"/>
          </a:xfrm>
          <a:prstGeom prst="rect">
            <a:avLst/>
          </a:prstGeom>
        </p:spPr>
      </p:pic>
      <p:sp>
        <p:nvSpPr>
          <p:cNvPr id="538" name="Google Shape;257;p18">
            <a:extLst>
              <a:ext uri="{FF2B5EF4-FFF2-40B4-BE49-F238E27FC236}">
                <a16:creationId xmlns:a16="http://schemas.microsoft.com/office/drawing/2014/main" id="{962A628C-64EB-0B3A-74A6-6A609BB35375}"/>
              </a:ext>
            </a:extLst>
          </p:cNvPr>
          <p:cNvSpPr txBox="1"/>
          <p:nvPr/>
        </p:nvSpPr>
        <p:spPr>
          <a:xfrm>
            <a:off x="644693" y="3513746"/>
            <a:ext cx="1402200"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January – June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(6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
        <p:nvSpPr>
          <p:cNvPr id="548" name="Google Shape;257;p18">
            <a:extLst>
              <a:ext uri="{FF2B5EF4-FFF2-40B4-BE49-F238E27FC236}">
                <a16:creationId xmlns:a16="http://schemas.microsoft.com/office/drawing/2014/main" id="{3DB07BFA-8066-686B-2CEE-5CEDDDA55388}"/>
              </a:ext>
            </a:extLst>
          </p:cNvPr>
          <p:cNvSpPr txBox="1"/>
          <p:nvPr/>
        </p:nvSpPr>
        <p:spPr>
          <a:xfrm>
            <a:off x="2414710" y="3518702"/>
            <a:ext cx="1402200"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July – December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(6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
        <p:nvSpPr>
          <p:cNvPr id="549" name="Google Shape;257;p18">
            <a:extLst>
              <a:ext uri="{FF2B5EF4-FFF2-40B4-BE49-F238E27FC236}">
                <a16:creationId xmlns:a16="http://schemas.microsoft.com/office/drawing/2014/main" id="{F6BE85B0-539B-6382-E023-4A941325C914}"/>
              </a:ext>
            </a:extLst>
          </p:cNvPr>
          <p:cNvSpPr txBox="1"/>
          <p:nvPr/>
        </p:nvSpPr>
        <p:spPr>
          <a:xfrm>
            <a:off x="4379713" y="3513746"/>
            <a:ext cx="1851653"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January – February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(2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
        <p:nvSpPr>
          <p:cNvPr id="550" name="Google Shape;257;p18">
            <a:extLst>
              <a:ext uri="{FF2B5EF4-FFF2-40B4-BE49-F238E27FC236}">
                <a16:creationId xmlns:a16="http://schemas.microsoft.com/office/drawing/2014/main" id="{4E8A3563-E193-E9C7-55D2-D4C9E44E350E}"/>
              </a:ext>
            </a:extLst>
          </p:cNvPr>
          <p:cNvSpPr txBox="1"/>
          <p:nvPr/>
        </p:nvSpPr>
        <p:spPr>
          <a:xfrm>
            <a:off x="6704462" y="3557668"/>
            <a:ext cx="1402200"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March 2024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(1 month)</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solidFill>
                <a:schemeClr val="tx1"/>
              </a:solidFill>
              <a:latin typeface="IBM Plex Sans" panose="020B0503050203000203" pitchFamily="34" charset="0"/>
              <a:ea typeface="Fira Sans Extra Condensed Medium"/>
              <a:cs typeface="Fira Sans Extra Condensed Medium"/>
              <a:sym typeface="Fira Sans Extra Condensed Medium"/>
            </a:endParaRPr>
          </a:p>
        </p:txBody>
      </p:sp>
      <p:sp>
        <p:nvSpPr>
          <p:cNvPr id="2" name="Google Shape;1363;p35">
            <a:extLst>
              <a:ext uri="{FF2B5EF4-FFF2-40B4-BE49-F238E27FC236}">
                <a16:creationId xmlns:a16="http://schemas.microsoft.com/office/drawing/2014/main" id="{D3E5D3EE-014F-4F6A-BD4D-00C0698F6489}"/>
              </a:ext>
            </a:extLst>
          </p:cNvPr>
          <p:cNvSpPr/>
          <p:nvPr/>
        </p:nvSpPr>
        <p:spPr>
          <a:xfrm>
            <a:off x="7043978" y="2115698"/>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363;p35">
            <a:extLst>
              <a:ext uri="{FF2B5EF4-FFF2-40B4-BE49-F238E27FC236}">
                <a16:creationId xmlns:a16="http://schemas.microsoft.com/office/drawing/2014/main" id="{705F76D7-FE35-077A-E59B-D8BF34B63B42}"/>
              </a:ext>
            </a:extLst>
          </p:cNvPr>
          <p:cNvSpPr/>
          <p:nvPr/>
        </p:nvSpPr>
        <p:spPr>
          <a:xfrm>
            <a:off x="4943956" y="2154010"/>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363;p35">
            <a:extLst>
              <a:ext uri="{FF2B5EF4-FFF2-40B4-BE49-F238E27FC236}">
                <a16:creationId xmlns:a16="http://schemas.microsoft.com/office/drawing/2014/main" id="{1A0EAB88-141D-2649-6B2F-93875AA5DDC4}"/>
              </a:ext>
            </a:extLst>
          </p:cNvPr>
          <p:cNvSpPr/>
          <p:nvPr/>
        </p:nvSpPr>
        <p:spPr>
          <a:xfrm>
            <a:off x="2826202" y="2154010"/>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23" name="גרפיקה 522" descr="מוח בתוך ראש עם מילוי מלא">
            <a:extLst>
              <a:ext uri="{FF2B5EF4-FFF2-40B4-BE49-F238E27FC236}">
                <a16:creationId xmlns:a16="http://schemas.microsoft.com/office/drawing/2014/main" id="{14651FE3-4742-9827-4835-FC280BED3B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8167" y="2138956"/>
            <a:ext cx="747088" cy="747088"/>
          </a:xfrm>
          <a:prstGeom prst="rect">
            <a:avLst/>
          </a:prstGeom>
        </p:spPr>
      </p:pic>
      <p:pic>
        <p:nvPicPr>
          <p:cNvPr id="528" name="גרפיקה 527" descr="נורת חשמל וגלגל שיניים עם מילוי מלא">
            <a:extLst>
              <a:ext uri="{FF2B5EF4-FFF2-40B4-BE49-F238E27FC236}">
                <a16:creationId xmlns:a16="http://schemas.microsoft.com/office/drawing/2014/main" id="{AA19AD1A-421F-C85C-F625-CDE4D6805A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9758" y="2102706"/>
            <a:ext cx="753548" cy="753548"/>
          </a:xfrm>
          <a:prstGeom prst="rect">
            <a:avLst/>
          </a:prstGeom>
        </p:spPr>
      </p:pic>
      <p:pic>
        <p:nvPicPr>
          <p:cNvPr id="534" name="גרפיקה 533" descr="מפה עם נעץ עם מילוי מלא">
            <a:extLst>
              <a:ext uri="{FF2B5EF4-FFF2-40B4-BE49-F238E27FC236}">
                <a16:creationId xmlns:a16="http://schemas.microsoft.com/office/drawing/2014/main" id="{34DE3C5A-D42A-129D-55A2-0B4CE0598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9863" y="2157962"/>
            <a:ext cx="651398" cy="651398"/>
          </a:xfrm>
          <a:prstGeom prst="rect">
            <a:avLst/>
          </a:prstGeom>
        </p:spPr>
      </p:pic>
      <p:cxnSp>
        <p:nvCxnSpPr>
          <p:cNvPr id="20" name="Google Shape;564;p43">
            <a:extLst>
              <a:ext uri="{FF2B5EF4-FFF2-40B4-BE49-F238E27FC236}">
                <a16:creationId xmlns:a16="http://schemas.microsoft.com/office/drawing/2014/main" id="{81FC3D73-8E21-5D81-BA3D-F8CCF21D0604}"/>
              </a:ext>
            </a:extLst>
          </p:cNvPr>
          <p:cNvCxnSpPr>
            <a:cxnSpLocks/>
          </p:cNvCxnSpPr>
          <p:nvPr/>
        </p:nvCxnSpPr>
        <p:spPr>
          <a:xfrm>
            <a:off x="1300284" y="2895022"/>
            <a:ext cx="0" cy="370355"/>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564;p43">
            <a:extLst>
              <a:ext uri="{FF2B5EF4-FFF2-40B4-BE49-F238E27FC236}">
                <a16:creationId xmlns:a16="http://schemas.microsoft.com/office/drawing/2014/main" id="{00B0303A-616C-2BDB-C3C1-8BA8C5E590E3}"/>
              </a:ext>
            </a:extLst>
          </p:cNvPr>
          <p:cNvCxnSpPr>
            <a:cxnSpLocks/>
          </p:cNvCxnSpPr>
          <p:nvPr/>
        </p:nvCxnSpPr>
        <p:spPr>
          <a:xfrm>
            <a:off x="3157306" y="2868678"/>
            <a:ext cx="0" cy="370355"/>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564;p43">
            <a:extLst>
              <a:ext uri="{FF2B5EF4-FFF2-40B4-BE49-F238E27FC236}">
                <a16:creationId xmlns:a16="http://schemas.microsoft.com/office/drawing/2014/main" id="{C03C5960-55D8-B0F1-D6F4-6A5D5D60A76C}"/>
              </a:ext>
            </a:extLst>
          </p:cNvPr>
          <p:cNvCxnSpPr>
            <a:cxnSpLocks/>
          </p:cNvCxnSpPr>
          <p:nvPr/>
        </p:nvCxnSpPr>
        <p:spPr>
          <a:xfrm>
            <a:off x="5305540" y="2895022"/>
            <a:ext cx="0" cy="370355"/>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564;p43">
            <a:extLst>
              <a:ext uri="{FF2B5EF4-FFF2-40B4-BE49-F238E27FC236}">
                <a16:creationId xmlns:a16="http://schemas.microsoft.com/office/drawing/2014/main" id="{A34DB187-57F8-2752-2180-1BD43857A20D}"/>
              </a:ext>
            </a:extLst>
          </p:cNvPr>
          <p:cNvCxnSpPr>
            <a:cxnSpLocks/>
          </p:cNvCxnSpPr>
          <p:nvPr/>
        </p:nvCxnSpPr>
        <p:spPr>
          <a:xfrm>
            <a:off x="7405562" y="2838866"/>
            <a:ext cx="0" cy="370355"/>
          </a:xfrm>
          <a:prstGeom prst="straightConnector1">
            <a:avLst/>
          </a:prstGeom>
          <a:noFill/>
          <a:ln w="9525" cap="flat" cmpd="sng">
            <a:solidFill>
              <a:schemeClr val="lt1"/>
            </a:solidFill>
            <a:prstDash val="solid"/>
            <a:round/>
            <a:headEnd type="none" w="med" len="med"/>
            <a:tailEnd type="none" w="med" len="med"/>
          </a:ln>
        </p:spPr>
      </p:cxnSp>
      <p:sp>
        <p:nvSpPr>
          <p:cNvPr id="28" name="תיבת טקסט 27">
            <a:extLst>
              <a:ext uri="{FF2B5EF4-FFF2-40B4-BE49-F238E27FC236}">
                <a16:creationId xmlns:a16="http://schemas.microsoft.com/office/drawing/2014/main" id="{FEAE923E-3EE8-B221-994D-7D2076C439DF}"/>
              </a:ext>
            </a:extLst>
          </p:cNvPr>
          <p:cNvSpPr txBox="1"/>
          <p:nvPr/>
        </p:nvSpPr>
        <p:spPr>
          <a:xfrm>
            <a:off x="219780" y="3233595"/>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Trial preparation</a:t>
            </a:r>
            <a:endParaRPr lang="he-IL" dirty="0"/>
          </a:p>
        </p:txBody>
      </p:sp>
      <p:sp>
        <p:nvSpPr>
          <p:cNvPr id="29" name="תיבת טקסט 28">
            <a:extLst>
              <a:ext uri="{FF2B5EF4-FFF2-40B4-BE49-F238E27FC236}">
                <a16:creationId xmlns:a16="http://schemas.microsoft.com/office/drawing/2014/main" id="{71C1F3FF-1F7B-130C-1499-2D025CB5E629}"/>
              </a:ext>
            </a:extLst>
          </p:cNvPr>
          <p:cNvSpPr txBox="1"/>
          <p:nvPr/>
        </p:nvSpPr>
        <p:spPr>
          <a:xfrm>
            <a:off x="2036493" y="3242707"/>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Data gathering</a:t>
            </a:r>
            <a:endParaRPr lang="he-IL" dirty="0"/>
          </a:p>
        </p:txBody>
      </p:sp>
      <p:sp>
        <p:nvSpPr>
          <p:cNvPr id="30" name="תיבת טקסט 29">
            <a:extLst>
              <a:ext uri="{FF2B5EF4-FFF2-40B4-BE49-F238E27FC236}">
                <a16:creationId xmlns:a16="http://schemas.microsoft.com/office/drawing/2014/main" id="{BAF1A3E4-E06C-B0D9-2666-76A12AA0038A}"/>
              </a:ext>
            </a:extLst>
          </p:cNvPr>
          <p:cNvSpPr txBox="1"/>
          <p:nvPr/>
        </p:nvSpPr>
        <p:spPr>
          <a:xfrm>
            <a:off x="4184727" y="3251869"/>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Demo + POC</a:t>
            </a:r>
            <a:endParaRPr lang="he-IL" dirty="0"/>
          </a:p>
        </p:txBody>
      </p:sp>
      <p:sp>
        <p:nvSpPr>
          <p:cNvPr id="31" name="תיבת טקסט 30">
            <a:extLst>
              <a:ext uri="{FF2B5EF4-FFF2-40B4-BE49-F238E27FC236}">
                <a16:creationId xmlns:a16="http://schemas.microsoft.com/office/drawing/2014/main" id="{64CE2BC9-F9ED-B086-F5CF-FD51D09654FB}"/>
              </a:ext>
            </a:extLst>
          </p:cNvPr>
          <p:cNvSpPr txBox="1"/>
          <p:nvPr/>
        </p:nvSpPr>
        <p:spPr>
          <a:xfrm>
            <a:off x="6284749" y="3248929"/>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New roadmap</a:t>
            </a:r>
            <a:endParaRPr lang="he-IL" dirty="0"/>
          </a:p>
        </p:txBody>
      </p:sp>
      <p:sp>
        <p:nvSpPr>
          <p:cNvPr id="34" name="Google Shape;595;p44">
            <a:extLst>
              <a:ext uri="{FF2B5EF4-FFF2-40B4-BE49-F238E27FC236}">
                <a16:creationId xmlns:a16="http://schemas.microsoft.com/office/drawing/2014/main" id="{54873B33-AAB5-3256-D435-5CF626414A1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Schedule plan</a:t>
            </a:r>
            <a:endParaRPr dirty="0"/>
          </a:p>
        </p:txBody>
      </p:sp>
    </p:spTree>
    <p:extLst>
      <p:ext uri="{BB962C8B-B14F-4D97-AF65-F5344CB8AC3E}">
        <p14:creationId xmlns:p14="http://schemas.microsoft.com/office/powerpoint/2010/main" val="2056908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משנה 3">
            <a:extLst>
              <a:ext uri="{FF2B5EF4-FFF2-40B4-BE49-F238E27FC236}">
                <a16:creationId xmlns:a16="http://schemas.microsoft.com/office/drawing/2014/main" id="{41D41380-B292-FD6E-E2A3-C5C2032FBD84}"/>
              </a:ext>
            </a:extLst>
          </p:cNvPr>
          <p:cNvSpPr>
            <a:spLocks noGrp="1"/>
          </p:cNvSpPr>
          <p:nvPr>
            <p:ph type="subTitle" idx="1"/>
          </p:nvPr>
        </p:nvSpPr>
        <p:spPr>
          <a:xfrm>
            <a:off x="836271" y="1440303"/>
            <a:ext cx="7471458" cy="1472136"/>
          </a:xfrm>
        </p:spPr>
        <p:txBody>
          <a:bodyPr/>
          <a:lstStyle/>
          <a:p>
            <a:r>
              <a:rPr lang="en-US" b="1" dirty="0"/>
              <a:t>"The issue of anesthesia monitoring is urgent.</a:t>
            </a:r>
          </a:p>
          <a:p>
            <a:r>
              <a:rPr lang="en-US" b="1" dirty="0"/>
              <a:t> Unfortunately, the current absence of a reliable product for monitoring patients' level of consciousness highlights the urgency of finding a solution to this problem.“</a:t>
            </a:r>
          </a:p>
          <a:p>
            <a:endParaRPr lang="he-IL" dirty="0"/>
          </a:p>
        </p:txBody>
      </p:sp>
      <p:sp>
        <p:nvSpPr>
          <p:cNvPr id="5" name="Google Shape;393;p36">
            <a:extLst>
              <a:ext uri="{FF2B5EF4-FFF2-40B4-BE49-F238E27FC236}">
                <a16:creationId xmlns:a16="http://schemas.microsoft.com/office/drawing/2014/main" id="{AB992F1E-BF26-150B-ECE8-7592302B7E1D}"/>
              </a:ext>
            </a:extLst>
          </p:cNvPr>
          <p:cNvSpPr txBox="1">
            <a:spLocks noGrp="1"/>
          </p:cNvSpPr>
          <p:nvPr>
            <p:ph type="title"/>
          </p:nvPr>
        </p:nvSpPr>
        <p:spPr>
          <a:xfrm>
            <a:off x="1498923" y="2412058"/>
            <a:ext cx="5885725" cy="16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Prof. Alex </a:t>
            </a:r>
            <a:r>
              <a:rPr lang="en-US" sz="2400" dirty="0" err="1"/>
              <a:t>Zlotnik</a:t>
            </a:r>
            <a:r>
              <a:rPr lang="en-US" sz="2400" dirty="0"/>
              <a:t>, head of Department of Anesthesiology in </a:t>
            </a:r>
            <a:r>
              <a:rPr lang="en-US" sz="2400" dirty="0" err="1"/>
              <a:t>Soroka</a:t>
            </a:r>
            <a:endParaRPr sz="2400" dirty="0"/>
          </a:p>
        </p:txBody>
      </p:sp>
    </p:spTree>
    <p:extLst>
      <p:ext uri="{BB962C8B-B14F-4D97-AF65-F5344CB8AC3E}">
        <p14:creationId xmlns:p14="http://schemas.microsoft.com/office/powerpoint/2010/main" val="1400715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5"/>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Competition and Differentiation</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graphicFrame>
        <p:nvGraphicFramePr>
          <p:cNvPr id="617" name="Google Shape;617;p45"/>
          <p:cNvGraphicFramePr/>
          <p:nvPr>
            <p:extLst>
              <p:ext uri="{D42A27DB-BD31-4B8C-83A1-F6EECF244321}">
                <p14:modId xmlns:p14="http://schemas.microsoft.com/office/powerpoint/2010/main" val="3722084794"/>
              </p:ext>
            </p:extLst>
          </p:nvPr>
        </p:nvGraphicFramePr>
        <p:xfrm>
          <a:off x="706475" y="1145211"/>
          <a:ext cx="7717525" cy="3272590"/>
        </p:xfrm>
        <a:graphic>
          <a:graphicData uri="http://schemas.openxmlformats.org/drawingml/2006/table">
            <a:tbl>
              <a:tblPr>
                <a:noFill/>
                <a:tableStyleId>{3FE9E715-7A53-4E53-9FE5-3FC5AFA77A31}</a:tableStyleId>
              </a:tblPr>
              <a:tblGrid>
                <a:gridCol w="1673875">
                  <a:extLst>
                    <a:ext uri="{9D8B030D-6E8A-4147-A177-3AD203B41FA5}">
                      <a16:colId xmlns:a16="http://schemas.microsoft.com/office/drawing/2014/main" val="20000"/>
                    </a:ext>
                  </a:extLst>
                </a:gridCol>
                <a:gridCol w="2014550">
                  <a:extLst>
                    <a:ext uri="{9D8B030D-6E8A-4147-A177-3AD203B41FA5}">
                      <a16:colId xmlns:a16="http://schemas.microsoft.com/office/drawing/2014/main" val="20001"/>
                    </a:ext>
                  </a:extLst>
                </a:gridCol>
                <a:gridCol w="2014550">
                  <a:extLst>
                    <a:ext uri="{9D8B030D-6E8A-4147-A177-3AD203B41FA5}">
                      <a16:colId xmlns:a16="http://schemas.microsoft.com/office/drawing/2014/main" val="20002"/>
                    </a:ext>
                  </a:extLst>
                </a:gridCol>
                <a:gridCol w="2014550">
                  <a:extLst>
                    <a:ext uri="{9D8B030D-6E8A-4147-A177-3AD203B41FA5}">
                      <a16:colId xmlns:a16="http://schemas.microsoft.com/office/drawing/2014/main" val="20003"/>
                    </a:ext>
                  </a:extLst>
                </a:gridCol>
              </a:tblGrid>
              <a:tr h="662025">
                <a:tc>
                  <a:txBody>
                    <a:bodyPr/>
                    <a:lstStyle/>
                    <a:p>
                      <a:pPr marL="0" lvl="0" indent="0" algn="ctr" rtl="0">
                        <a:spcBef>
                          <a:spcPts val="0"/>
                        </a:spcBef>
                        <a:spcAft>
                          <a:spcPts val="0"/>
                        </a:spcAft>
                        <a:buNone/>
                      </a:pPr>
                      <a:endParaRPr sz="1800" b="1">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a:solidFill>
                            <a:schemeClr val="lt1"/>
                          </a:solidFill>
                          <a:latin typeface="IBM Plex Sans"/>
                          <a:ea typeface="IBM Plex Sans"/>
                          <a:cs typeface="IBM Plex Sans"/>
                          <a:sym typeface="IBM Plex Sans"/>
                        </a:rPr>
                        <a:t>BIS </a:t>
                      </a:r>
                      <a:endParaRPr sz="1800" b="1">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a:solidFill>
                            <a:schemeClr val="lt1"/>
                          </a:solidFill>
                          <a:latin typeface="IBM Plex Sans"/>
                          <a:ea typeface="IBM Plex Sans"/>
                          <a:cs typeface="IBM Plex Sans"/>
                          <a:sym typeface="IBM Plex Sans"/>
                        </a:rPr>
                        <a:t>ZAP/ZIP</a:t>
                      </a:r>
                      <a:endParaRPr sz="1800" b="1">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Consciousness index</a:t>
                      </a:r>
                      <a:r>
                        <a:rPr lang="en-US" sz="1800" b="1" dirty="0">
                          <a:solidFill>
                            <a:schemeClr val="lt1"/>
                          </a:solidFill>
                          <a:latin typeface="IBM Plex Sans"/>
                          <a:ea typeface="IBM Plex Sans"/>
                          <a:cs typeface="IBM Plex Sans"/>
                          <a:sym typeface="IBM Plex Sans"/>
                        </a:rPr>
                        <a:t> (CI)</a:t>
                      </a:r>
                      <a:r>
                        <a:rPr lang="he-IL" sz="1800" b="1" dirty="0">
                          <a:solidFill>
                            <a:schemeClr val="lt1"/>
                          </a:solidFill>
                          <a:latin typeface="IBM Plex Sans"/>
                          <a:ea typeface="IBM Plex Sans"/>
                          <a:cs typeface="IBM Plex Sans"/>
                          <a:sym typeface="IBM Plex Sans"/>
                        </a:rPr>
                        <a:t> </a:t>
                      </a:r>
                      <a:endParaRPr sz="18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35275">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Diagnostic</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001"/>
                  </a:ext>
                </a:extLst>
              </a:tr>
              <a:tr h="635275">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Surgical</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002"/>
                  </a:ext>
                </a:extLst>
              </a:tr>
              <a:tr h="635275">
                <a:tc>
                  <a:txBody>
                    <a:bodyPr/>
                    <a:lstStyle/>
                    <a:p>
                      <a:pPr marL="0" lvl="0" indent="0" algn="ctr" rtl="0">
                        <a:spcBef>
                          <a:spcPts val="0"/>
                        </a:spcBef>
                        <a:spcAft>
                          <a:spcPts val="0"/>
                        </a:spcAft>
                        <a:buClr>
                          <a:srgbClr val="000000"/>
                        </a:buClr>
                        <a:buSzPts val="1100"/>
                        <a:buFont typeface="Arial"/>
                        <a:buNone/>
                      </a:pPr>
                      <a:r>
                        <a:rPr lang="en-US" sz="1600" b="1" dirty="0">
                          <a:solidFill>
                            <a:schemeClr val="lt1"/>
                          </a:solidFill>
                          <a:latin typeface="IBM Plex Sans"/>
                          <a:ea typeface="IBM Plex Sans"/>
                          <a:cs typeface="IBM Plex Sans"/>
                          <a:sym typeface="IBM Plex Sans"/>
                        </a:rPr>
                        <a:t>Ease of use</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003"/>
                  </a:ext>
                </a:extLst>
              </a:tr>
              <a:tr h="635275">
                <a:tc>
                  <a:txBody>
                    <a:bodyPr/>
                    <a:lstStyle/>
                    <a:p>
                      <a:pPr marL="0" lvl="0" indent="0" algn="ctr" rtl="0">
                        <a:spcBef>
                          <a:spcPts val="0"/>
                        </a:spcBef>
                        <a:spcAft>
                          <a:spcPts val="0"/>
                        </a:spcAft>
                        <a:buClr>
                          <a:srgbClr val="000000"/>
                        </a:buClr>
                        <a:buSzPts val="1100"/>
                        <a:buFont typeface="Arial"/>
                        <a:buNone/>
                      </a:pPr>
                      <a:r>
                        <a:rPr lang="en-US" sz="1600" b="1" dirty="0">
                          <a:solidFill>
                            <a:schemeClr val="lt1"/>
                          </a:solidFill>
                          <a:latin typeface="IBM Plex Sans"/>
                          <a:ea typeface="IBM Plex Sans"/>
                          <a:cs typeface="IBM Plex Sans"/>
                          <a:sym typeface="IBM Plex Sans"/>
                        </a:rPr>
                        <a:t>Accuracy</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38200108"/>
                  </a:ext>
                </a:extLst>
              </a:tr>
            </a:tbl>
          </a:graphicData>
        </a:graphic>
      </p:graphicFrame>
      <p:grpSp>
        <p:nvGrpSpPr>
          <p:cNvPr id="618" name="Google Shape;618;p45"/>
          <p:cNvGrpSpPr/>
          <p:nvPr/>
        </p:nvGrpSpPr>
        <p:grpSpPr>
          <a:xfrm>
            <a:off x="4019927" y="4553212"/>
            <a:ext cx="1160092" cy="63948"/>
            <a:chOff x="3779200" y="1371600"/>
            <a:chExt cx="1992600" cy="109500"/>
          </a:xfrm>
        </p:grpSpPr>
        <p:sp>
          <p:nvSpPr>
            <p:cNvPr id="619" name="Google Shape;619;p4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675;p49">
            <a:extLst>
              <a:ext uri="{FF2B5EF4-FFF2-40B4-BE49-F238E27FC236}">
                <a16:creationId xmlns:a16="http://schemas.microsoft.com/office/drawing/2014/main" id="{6F474478-F1E9-2C30-8B9D-D6759DB82666}"/>
              </a:ext>
            </a:extLst>
          </p:cNvPr>
          <p:cNvGrpSpPr/>
          <p:nvPr/>
        </p:nvGrpSpPr>
        <p:grpSpPr>
          <a:xfrm>
            <a:off x="910632" y="1512384"/>
            <a:ext cx="2071997" cy="2208828"/>
            <a:chOff x="2601750" y="1612625"/>
            <a:chExt cx="1123050" cy="1127525"/>
          </a:xfrm>
        </p:grpSpPr>
        <p:sp>
          <p:nvSpPr>
            <p:cNvPr id="6" name="Google Shape;676;p49">
              <a:extLst>
                <a:ext uri="{FF2B5EF4-FFF2-40B4-BE49-F238E27FC236}">
                  <a16:creationId xmlns:a16="http://schemas.microsoft.com/office/drawing/2014/main" id="{1EC6D5BC-37CC-96CD-407A-D00ECA3F188D}"/>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7;p49">
              <a:extLst>
                <a:ext uri="{FF2B5EF4-FFF2-40B4-BE49-F238E27FC236}">
                  <a16:creationId xmlns:a16="http://schemas.microsoft.com/office/drawing/2014/main" id="{C879CE39-A757-9E75-E8B6-F42BA8035362}"/>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5;p49">
            <a:extLst>
              <a:ext uri="{FF2B5EF4-FFF2-40B4-BE49-F238E27FC236}">
                <a16:creationId xmlns:a16="http://schemas.microsoft.com/office/drawing/2014/main" id="{3695E337-437B-9518-6544-8868566C6480}"/>
              </a:ext>
            </a:extLst>
          </p:cNvPr>
          <p:cNvGrpSpPr/>
          <p:nvPr/>
        </p:nvGrpSpPr>
        <p:grpSpPr>
          <a:xfrm>
            <a:off x="3421741" y="1512384"/>
            <a:ext cx="2071997" cy="2208828"/>
            <a:chOff x="2601750" y="1612625"/>
            <a:chExt cx="1123050" cy="1127525"/>
          </a:xfrm>
        </p:grpSpPr>
        <p:sp>
          <p:nvSpPr>
            <p:cNvPr id="10" name="Google Shape;676;p49">
              <a:extLst>
                <a:ext uri="{FF2B5EF4-FFF2-40B4-BE49-F238E27FC236}">
                  <a16:creationId xmlns:a16="http://schemas.microsoft.com/office/drawing/2014/main" id="{36681FA7-A7CA-1D4C-4434-1AA98040F65A}"/>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7;p49">
              <a:extLst>
                <a:ext uri="{FF2B5EF4-FFF2-40B4-BE49-F238E27FC236}">
                  <a16:creationId xmlns:a16="http://schemas.microsoft.com/office/drawing/2014/main" id="{471E7103-6975-D8FF-1722-4FD540A7F659}"/>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75;p49">
            <a:extLst>
              <a:ext uri="{FF2B5EF4-FFF2-40B4-BE49-F238E27FC236}">
                <a16:creationId xmlns:a16="http://schemas.microsoft.com/office/drawing/2014/main" id="{9BF52FC9-EAB6-44A9-926E-D54B8DA479C7}"/>
              </a:ext>
            </a:extLst>
          </p:cNvPr>
          <p:cNvGrpSpPr/>
          <p:nvPr/>
        </p:nvGrpSpPr>
        <p:grpSpPr>
          <a:xfrm>
            <a:off x="5751881" y="1523575"/>
            <a:ext cx="2071997" cy="2208828"/>
            <a:chOff x="2601750" y="1612625"/>
            <a:chExt cx="1123050" cy="1127525"/>
          </a:xfrm>
        </p:grpSpPr>
        <p:sp>
          <p:nvSpPr>
            <p:cNvPr id="14" name="Google Shape;676;p49">
              <a:extLst>
                <a:ext uri="{FF2B5EF4-FFF2-40B4-BE49-F238E27FC236}">
                  <a16:creationId xmlns:a16="http://schemas.microsoft.com/office/drawing/2014/main" id="{9AA49090-14F0-DBBA-89BE-496B6A0DA040}"/>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7;p49">
              <a:extLst>
                <a:ext uri="{FF2B5EF4-FFF2-40B4-BE49-F238E27FC236}">
                  <a16:creationId xmlns:a16="http://schemas.microsoft.com/office/drawing/2014/main" id="{5DC6E18D-AE9F-401F-C6FF-2CD0BBA5FA62}"/>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63CE208D-DB01-F041-A5C8-337E2A048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86" y="1878422"/>
            <a:ext cx="1386656" cy="1386656"/>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66DAC6EA-AA93-5306-DCEF-111BBA5107C2}"/>
              </a:ext>
            </a:extLst>
          </p:cNvPr>
          <p:cNvSpPr txBox="1"/>
          <p:nvPr/>
        </p:nvSpPr>
        <p:spPr>
          <a:xfrm>
            <a:off x="493443" y="3273455"/>
            <a:ext cx="2997771" cy="1031051"/>
          </a:xfrm>
          <a:prstGeom prst="rect">
            <a:avLst/>
          </a:prstGeom>
          <a:noFill/>
        </p:spPr>
        <p:txBody>
          <a:bodyPr wrap="square">
            <a:spAutoFit/>
          </a:bodyPr>
          <a:lstStyle/>
          <a:p>
            <a:pPr algn="ctr"/>
            <a:r>
              <a:rPr lang="en-US" b="1" dirty="0">
                <a:solidFill>
                  <a:schemeClr val="bg1"/>
                </a:solidFill>
                <a:latin typeface="IBM Plex Sans" panose="020B0503050203000203" pitchFamily="34" charset="0"/>
              </a:rPr>
              <a:t>Prof. Oren Shriki </a:t>
            </a:r>
          </a:p>
          <a:p>
            <a:pPr algn="ctr"/>
            <a:endParaRPr lang="en-US" b="1" dirty="0">
              <a:solidFill>
                <a:schemeClr val="bg1"/>
              </a:solidFill>
              <a:latin typeface="IBM Plex Sans" panose="020B0503050203000203" pitchFamily="34" charset="0"/>
            </a:endParaRPr>
          </a:p>
          <a:p>
            <a:pPr algn="ctr"/>
            <a:r>
              <a:rPr lang="en-US" sz="1100" b="1" dirty="0">
                <a:solidFill>
                  <a:schemeClr val="bg1"/>
                </a:solidFill>
                <a:latin typeface="IBM Plex Sans" panose="020B0503050203000203" pitchFamily="34" charset="0"/>
              </a:rPr>
              <a:t>Dept. of cognitive and brain sciences. Expert in neurotechnology, EEG analysis and machine learning </a:t>
            </a:r>
            <a:endParaRPr lang="he-IL" sz="1100" b="1" dirty="0">
              <a:solidFill>
                <a:schemeClr val="bg1"/>
              </a:solidFill>
              <a:latin typeface="IBM Plex Sans" panose="020B0503050203000203" pitchFamily="34" charset="0"/>
            </a:endParaRPr>
          </a:p>
        </p:txBody>
      </p:sp>
      <p:sp>
        <p:nvSpPr>
          <p:cNvPr id="13" name="תיבת טקסט 12">
            <a:extLst>
              <a:ext uri="{FF2B5EF4-FFF2-40B4-BE49-F238E27FC236}">
                <a16:creationId xmlns:a16="http://schemas.microsoft.com/office/drawing/2014/main" id="{5D685406-A891-2531-3794-04C08D678D8E}"/>
              </a:ext>
            </a:extLst>
          </p:cNvPr>
          <p:cNvSpPr txBox="1"/>
          <p:nvPr/>
        </p:nvSpPr>
        <p:spPr>
          <a:xfrm>
            <a:off x="5459594" y="3274330"/>
            <a:ext cx="2829423" cy="1031051"/>
          </a:xfrm>
          <a:prstGeom prst="rect">
            <a:avLst/>
          </a:prstGeom>
          <a:noFill/>
        </p:spPr>
        <p:txBody>
          <a:bodyPr wrap="square">
            <a:spAutoFit/>
          </a:bodyPr>
          <a:lstStyle/>
          <a:p>
            <a:pPr algn="ctr"/>
            <a:r>
              <a:rPr lang="en" sz="1400" b="1" dirty="0">
                <a:solidFill>
                  <a:schemeClr val="lt1"/>
                </a:solidFill>
                <a:latin typeface="IBM Plex Sans" panose="020B0503050203000203" pitchFamily="34" charset="0"/>
                <a:ea typeface="IBM Plex Sans Medium"/>
                <a:cs typeface="IBM Plex Sans Medium"/>
                <a:sym typeface="IBM Plex Sans Medium"/>
              </a:rPr>
              <a:t>Daniel </a:t>
            </a:r>
            <a:r>
              <a:rPr lang="en-US" sz="1400" b="1" dirty="0">
                <a:solidFill>
                  <a:schemeClr val="lt1"/>
                </a:solidFill>
                <a:latin typeface="IBM Plex Sans" panose="020B0503050203000203" pitchFamily="34" charset="0"/>
                <a:ea typeface="IBM Plex Sans Medium"/>
                <a:cs typeface="IBM Plex Sans Medium"/>
                <a:sym typeface="IBM Plex Sans Medium"/>
              </a:rPr>
              <a:t>Polyakov </a:t>
            </a:r>
          </a:p>
          <a:p>
            <a:pPr algn="ctr"/>
            <a:endParaRPr lang="en-US" sz="1400" b="1" dirty="0">
              <a:solidFill>
                <a:schemeClr val="lt1"/>
              </a:solidFill>
              <a:latin typeface="IBM Plex Sans" panose="020B0503050203000203" pitchFamily="34" charset="0"/>
              <a:ea typeface="IBM Plex Sans Medium"/>
              <a:cs typeface="IBM Plex Sans Medium"/>
              <a:sym typeface="IBM Plex Sans Medium"/>
            </a:endParaRPr>
          </a:p>
          <a:p>
            <a:pPr algn="ctr"/>
            <a:r>
              <a:rPr lang="en-US" sz="1100" b="1" dirty="0">
                <a:solidFill>
                  <a:schemeClr val="bg1"/>
                </a:solidFill>
                <a:latin typeface="IBM Plex Sans" panose="020B0503050203000203" pitchFamily="34" charset="0"/>
              </a:rPr>
              <a:t>Computer and biomedical engineer.</a:t>
            </a:r>
            <a:endParaRPr lang="en-US" sz="1100" b="1" dirty="0">
              <a:solidFill>
                <a:schemeClr val="lt1"/>
              </a:solidFill>
              <a:latin typeface="IBM Plex Sans" panose="020B0503050203000203" pitchFamily="34" charset="0"/>
              <a:ea typeface="IBM Plex Sans Medium"/>
              <a:cs typeface="IBM Plex Sans Medium"/>
              <a:sym typeface="IBM Plex Sans Medium"/>
            </a:endParaRPr>
          </a:p>
          <a:p>
            <a:pPr algn="ctr"/>
            <a:r>
              <a:rPr lang="en-US" sz="1100" b="1" dirty="0">
                <a:solidFill>
                  <a:schemeClr val="lt1"/>
                </a:solidFill>
                <a:latin typeface="IBM Plex Sans" panose="020B0503050203000203" pitchFamily="34" charset="0"/>
                <a:ea typeface="IBM Plex Sans Medium"/>
                <a:cs typeface="IBM Plex Sans Medium"/>
                <a:sym typeface="IBM Plex Sans Medium"/>
              </a:rPr>
              <a:t>PhD candidate in computational </a:t>
            </a:r>
            <a:r>
              <a:rPr lang="en-US" sz="1100" b="1" dirty="0">
                <a:solidFill>
                  <a:schemeClr val="bg1"/>
                </a:solidFill>
                <a:latin typeface="IBM Plex Sans" panose="020B0503050203000203" pitchFamily="34" charset="0"/>
              </a:rPr>
              <a:t>psychiatry</a:t>
            </a:r>
          </a:p>
        </p:txBody>
      </p:sp>
      <p:pic>
        <p:nvPicPr>
          <p:cNvPr id="17" name="תמונה 16" descr="תמונה שמכילה אדם, קיר, מקורה, תקרה&#10;&#10;התיאור נוצר באופן אוטומטי">
            <a:extLst>
              <a:ext uri="{FF2B5EF4-FFF2-40B4-BE49-F238E27FC236}">
                <a16:creationId xmlns:a16="http://schemas.microsoft.com/office/drawing/2014/main" id="{F31AC880-F9AD-531F-53AA-46ECA32A2896}"/>
              </a:ext>
            </a:extLst>
          </p:cNvPr>
          <p:cNvPicPr>
            <a:picLocks noChangeAspect="1"/>
          </p:cNvPicPr>
          <p:nvPr/>
        </p:nvPicPr>
        <p:blipFill>
          <a:blip r:embed="rId4"/>
          <a:stretch>
            <a:fillRect/>
          </a:stretch>
        </p:blipFill>
        <p:spPr>
          <a:xfrm>
            <a:off x="6293419" y="1852610"/>
            <a:ext cx="1106909" cy="1475879"/>
          </a:xfrm>
          <a:prstGeom prst="rect">
            <a:avLst/>
          </a:prstGeom>
        </p:spPr>
      </p:pic>
      <p:pic>
        <p:nvPicPr>
          <p:cNvPr id="2" name="תמונה 1" descr="תמונה שמכילה אדם, אישה, חוץ&#10;&#10;התיאור נוצר באופן אוטומטי">
            <a:extLst>
              <a:ext uri="{FF2B5EF4-FFF2-40B4-BE49-F238E27FC236}">
                <a16:creationId xmlns:a16="http://schemas.microsoft.com/office/drawing/2014/main" id="{638A1803-C600-8BDA-FE5C-48CA7717CE31}"/>
              </a:ext>
            </a:extLst>
          </p:cNvPr>
          <p:cNvPicPr>
            <a:picLocks noChangeAspect="1"/>
          </p:cNvPicPr>
          <p:nvPr/>
        </p:nvPicPr>
        <p:blipFill>
          <a:blip r:embed="rId5"/>
          <a:stretch>
            <a:fillRect/>
          </a:stretch>
        </p:blipFill>
        <p:spPr>
          <a:xfrm>
            <a:off x="3967327" y="1858183"/>
            <a:ext cx="986835" cy="1464734"/>
          </a:xfrm>
          <a:prstGeom prst="rect">
            <a:avLst/>
          </a:prstGeom>
        </p:spPr>
      </p:pic>
      <p:sp>
        <p:nvSpPr>
          <p:cNvPr id="3" name="כותרת משנה 2">
            <a:extLst>
              <a:ext uri="{FF2B5EF4-FFF2-40B4-BE49-F238E27FC236}">
                <a16:creationId xmlns:a16="http://schemas.microsoft.com/office/drawing/2014/main" id="{D1068DF5-7ACA-1031-ED62-5314DA8BF86D}"/>
              </a:ext>
            </a:extLst>
          </p:cNvPr>
          <p:cNvSpPr>
            <a:spLocks noGrp="1"/>
          </p:cNvSpPr>
          <p:nvPr>
            <p:ph type="subTitle" idx="1"/>
          </p:nvPr>
        </p:nvSpPr>
        <p:spPr>
          <a:xfrm>
            <a:off x="2982628" y="3219490"/>
            <a:ext cx="2612369" cy="677100"/>
          </a:xfrm>
        </p:spPr>
        <p:txBody>
          <a:bodyPr/>
          <a:lstStyle/>
          <a:p>
            <a:pPr algn="ctr"/>
            <a:r>
              <a:rPr lang="en-US" sz="1400" b="1" dirty="0"/>
              <a:t>        Inbal Algom </a:t>
            </a:r>
          </a:p>
          <a:p>
            <a:pPr algn="ctr"/>
            <a:endParaRPr lang="en-US" sz="1400" b="1" dirty="0"/>
          </a:p>
          <a:p>
            <a:pPr algn="ctr"/>
            <a:r>
              <a:rPr lang="en-US" sz="1400" b="1" dirty="0"/>
              <a:t>        </a:t>
            </a:r>
            <a:r>
              <a:rPr lang="en-US" sz="1100" b="1" dirty="0"/>
              <a:t>Undergraduate student in cognitive &amp; brain sciences</a:t>
            </a:r>
            <a:endParaRPr lang="he-IL" sz="1100" b="1" dirty="0"/>
          </a:p>
        </p:txBody>
      </p:sp>
      <p:sp>
        <p:nvSpPr>
          <p:cNvPr id="4" name="תיבת טקסט 3">
            <a:extLst>
              <a:ext uri="{FF2B5EF4-FFF2-40B4-BE49-F238E27FC236}">
                <a16:creationId xmlns:a16="http://schemas.microsoft.com/office/drawing/2014/main" id="{86ABFCBB-3F5D-3FEF-157A-547158B4017B}"/>
              </a:ext>
            </a:extLst>
          </p:cNvPr>
          <p:cNvSpPr txBox="1"/>
          <p:nvPr/>
        </p:nvSpPr>
        <p:spPr>
          <a:xfrm>
            <a:off x="1998949" y="582766"/>
            <a:ext cx="4572000" cy="646331"/>
          </a:xfrm>
          <a:prstGeom prst="rect">
            <a:avLst/>
          </a:prstGeom>
          <a:noFill/>
        </p:spPr>
        <p:txBody>
          <a:bodyPr wrap="square">
            <a:spAutoFit/>
          </a:bodyPr>
          <a:lstStyle/>
          <a:p>
            <a:pPr algn="ctr"/>
            <a:r>
              <a:rPr lang="en-US" sz="3600" b="1" dirty="0">
                <a:solidFill>
                  <a:schemeClr val="lt1"/>
                </a:solidFill>
                <a:latin typeface="IBM Plex Sans"/>
                <a:sym typeface="IBM Plex Sans"/>
              </a:rPr>
              <a:t>The team</a:t>
            </a:r>
            <a:endParaRPr lang="he-IL" sz="3600" dirty="0"/>
          </a:p>
        </p:txBody>
      </p:sp>
    </p:spTree>
    <p:extLst>
      <p:ext uri="{BB962C8B-B14F-4D97-AF65-F5344CB8AC3E}">
        <p14:creationId xmlns:p14="http://schemas.microsoft.com/office/powerpoint/2010/main" val="107266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46"/>
          <p:cNvPicPr preferRelativeResize="0"/>
          <p:nvPr/>
        </p:nvPicPr>
        <p:blipFill>
          <a:blip r:embed="rId3">
            <a:alphaModFix/>
          </a:blip>
          <a:stretch>
            <a:fillRect/>
          </a:stretch>
        </p:blipFill>
        <p:spPr>
          <a:xfrm>
            <a:off x="4317380" y="437101"/>
            <a:ext cx="4317300" cy="4049651"/>
          </a:xfrm>
          <a:prstGeom prst="rect">
            <a:avLst/>
          </a:prstGeom>
          <a:noFill/>
          <a:ln>
            <a:noFill/>
          </a:ln>
        </p:spPr>
      </p:pic>
      <p:sp>
        <p:nvSpPr>
          <p:cNvPr id="630" name="Google Shape;630;p46"/>
          <p:cNvSpPr txBox="1">
            <a:spLocks noGrp="1"/>
          </p:cNvSpPr>
          <p:nvPr>
            <p:ph type="title"/>
          </p:nvPr>
        </p:nvSpPr>
        <p:spPr>
          <a:xfrm>
            <a:off x="509320" y="1588926"/>
            <a:ext cx="34347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Thank you</a:t>
            </a:r>
            <a:r>
              <a:rPr lang="en" sz="4700" dirty="0"/>
              <a:t> </a:t>
            </a:r>
            <a:r>
              <a:rPr lang="en" sz="4000" dirty="0"/>
              <a:t>for your time</a:t>
            </a:r>
            <a:br>
              <a:rPr lang="en" sz="4000" dirty="0"/>
            </a:br>
            <a:br>
              <a:rPr lang="en" sz="4000" dirty="0"/>
            </a:br>
            <a:endParaRPr sz="4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35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sp>
        <p:nvSpPr>
          <p:cNvPr id="635" name="Google Shape;635;p47"/>
          <p:cNvSpPr txBox="1">
            <a:spLocks noGrp="1"/>
          </p:cNvSpPr>
          <p:nvPr>
            <p:ph type="title"/>
          </p:nvPr>
        </p:nvSpPr>
        <p:spPr>
          <a:xfrm>
            <a:off x="-586650" y="259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 - to be determined</a:t>
            </a:r>
            <a:endParaRPr/>
          </a:p>
        </p:txBody>
      </p:sp>
      <p:sp>
        <p:nvSpPr>
          <p:cNvPr id="636" name="Google Shape;636;p47"/>
          <p:cNvSpPr txBox="1"/>
          <p:nvPr/>
        </p:nvSpPr>
        <p:spPr>
          <a:xfrm>
            <a:off x="1577774" y="1505700"/>
            <a:ext cx="2162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BM Plex Sans"/>
                <a:ea typeface="IBM Plex Sans"/>
                <a:cs typeface="IBM Plex Sans"/>
                <a:sym typeface="IBM Plex Sans"/>
              </a:rPr>
              <a:t>829.3 million </a:t>
            </a:r>
            <a:endParaRPr sz="2500" b="1">
              <a:solidFill>
                <a:schemeClr val="lt1"/>
              </a:solidFill>
              <a:latin typeface="IBM Plex Sans"/>
              <a:ea typeface="IBM Plex Sans"/>
              <a:cs typeface="IBM Plex Sans"/>
              <a:sym typeface="IBM Plex Sans"/>
            </a:endParaRPr>
          </a:p>
        </p:txBody>
      </p:sp>
      <p:sp>
        <p:nvSpPr>
          <p:cNvPr id="637" name="Google Shape;637;p47"/>
          <p:cNvSpPr txBox="1"/>
          <p:nvPr/>
        </p:nvSpPr>
        <p:spPr>
          <a:xfrm>
            <a:off x="1577797" y="2311897"/>
            <a:ext cx="20694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IBM Plex Sans Medium"/>
                <a:ea typeface="IBM Plex Sans Medium"/>
                <a:cs typeface="IBM Plex Sans Medium"/>
                <a:sym typeface="IBM Plex Sans Medium"/>
              </a:rPr>
              <a:t>increasing prevalence of neurological disorders and rising awareness contributing to growth </a:t>
            </a:r>
            <a:endParaRPr>
              <a:solidFill>
                <a:schemeClr val="lt1"/>
              </a:solidFill>
              <a:latin typeface="IBM Plex Sans Medium"/>
              <a:ea typeface="IBM Plex Sans Medium"/>
              <a:cs typeface="IBM Plex Sans Medium"/>
              <a:sym typeface="IBM Plex Sans Medium"/>
            </a:endParaRPr>
          </a:p>
        </p:txBody>
      </p:sp>
      <p:sp>
        <p:nvSpPr>
          <p:cNvPr id="638" name="Google Shape;638;p47"/>
          <p:cNvSpPr txBox="1"/>
          <p:nvPr/>
        </p:nvSpPr>
        <p:spPr>
          <a:xfrm>
            <a:off x="1577787" y="1869200"/>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BM Plex Sans"/>
                <a:ea typeface="IBM Plex Sans"/>
                <a:cs typeface="IBM Plex Sans"/>
                <a:sym typeface="IBM Plex Sans"/>
              </a:rPr>
              <a:t>USD in 2018</a:t>
            </a:r>
            <a:endParaRPr sz="2500" b="1">
              <a:solidFill>
                <a:schemeClr val="lt1"/>
              </a:solidFill>
              <a:latin typeface="IBM Plex Sans"/>
              <a:ea typeface="IBM Plex Sans"/>
              <a:cs typeface="IBM Plex Sans"/>
              <a:sym typeface="IBM Plex Sans"/>
            </a:endParaRPr>
          </a:p>
        </p:txBody>
      </p:sp>
      <p:sp>
        <p:nvSpPr>
          <p:cNvPr id="639" name="Google Shape;639;p47"/>
          <p:cNvSpPr txBox="1"/>
          <p:nvPr/>
        </p:nvSpPr>
        <p:spPr>
          <a:xfrm>
            <a:off x="1577797" y="3924274"/>
            <a:ext cx="20694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IBM Plex Sans Medium"/>
                <a:ea typeface="IBM Plex Sans Medium"/>
                <a:cs typeface="IBM Plex Sans Medium"/>
                <a:sym typeface="IBM Plex Sans Medium"/>
              </a:rPr>
              <a:t>over the forecast period by 2026 up to 1.59 billion </a:t>
            </a:r>
            <a:endParaRPr>
              <a:solidFill>
                <a:schemeClr val="lt1"/>
              </a:solidFill>
              <a:latin typeface="IBM Plex Sans Medium"/>
              <a:ea typeface="IBM Plex Sans Medium"/>
              <a:cs typeface="IBM Plex Sans Medium"/>
              <a:sym typeface="IBM Plex Sans Medium"/>
            </a:endParaRPr>
          </a:p>
        </p:txBody>
      </p:sp>
      <p:sp>
        <p:nvSpPr>
          <p:cNvPr id="640" name="Google Shape;640;p47"/>
          <p:cNvSpPr txBox="1"/>
          <p:nvPr/>
        </p:nvSpPr>
        <p:spPr>
          <a:xfrm>
            <a:off x="1577787" y="3514515"/>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BM Plex Sans"/>
                <a:ea typeface="IBM Plex Sans"/>
                <a:cs typeface="IBM Plex Sans"/>
                <a:sym typeface="IBM Plex Sans"/>
              </a:rPr>
              <a:t>8.7% CAGR</a:t>
            </a:r>
            <a:endParaRPr sz="2500" b="1">
              <a:solidFill>
                <a:schemeClr val="lt1"/>
              </a:solidFill>
              <a:latin typeface="IBM Plex Sans"/>
              <a:ea typeface="IBM Plex Sans"/>
              <a:cs typeface="IBM Plex Sans"/>
              <a:sym typeface="IBM Plex Sans"/>
            </a:endParaRPr>
          </a:p>
        </p:txBody>
      </p:sp>
      <p:grpSp>
        <p:nvGrpSpPr>
          <p:cNvPr id="641" name="Google Shape;641;p47"/>
          <p:cNvGrpSpPr/>
          <p:nvPr/>
        </p:nvGrpSpPr>
        <p:grpSpPr>
          <a:xfrm>
            <a:off x="4350000" y="1428034"/>
            <a:ext cx="358200" cy="787375"/>
            <a:chOff x="4350000" y="1428034"/>
            <a:chExt cx="358200" cy="787375"/>
          </a:xfrm>
        </p:grpSpPr>
        <p:sp>
          <p:nvSpPr>
            <p:cNvPr id="642" name="Google Shape;642;p47"/>
            <p:cNvSpPr/>
            <p:nvPr/>
          </p:nvSpPr>
          <p:spPr>
            <a:xfrm>
              <a:off x="4350000" y="1428034"/>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4350000" y="1891709"/>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7"/>
          <p:cNvSpPr/>
          <p:nvPr/>
        </p:nvSpPr>
        <p:spPr>
          <a:xfrm>
            <a:off x="7931400" y="3514522"/>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47">
            <a:hlinkClick r:id="rId3"/>
          </p:cNvPr>
          <p:cNvPicPr preferRelativeResize="0"/>
          <p:nvPr/>
        </p:nvPicPr>
        <p:blipFill>
          <a:blip r:embed="rId4">
            <a:alphaModFix/>
          </a:blip>
          <a:stretch>
            <a:fillRect/>
          </a:stretch>
        </p:blipFill>
        <p:spPr>
          <a:xfrm>
            <a:off x="5098900" y="3049075"/>
            <a:ext cx="3783900" cy="1891950"/>
          </a:xfrm>
          <a:prstGeom prst="rect">
            <a:avLst/>
          </a:prstGeom>
          <a:noFill/>
          <a:ln>
            <a:noFill/>
          </a:ln>
        </p:spPr>
      </p:pic>
      <p:pic>
        <p:nvPicPr>
          <p:cNvPr id="646" name="Google Shape;646;p47"/>
          <p:cNvPicPr preferRelativeResize="0"/>
          <p:nvPr/>
        </p:nvPicPr>
        <p:blipFill>
          <a:blip r:embed="rId5">
            <a:alphaModFix/>
          </a:blip>
          <a:stretch>
            <a:fillRect/>
          </a:stretch>
        </p:blipFill>
        <p:spPr>
          <a:xfrm>
            <a:off x="5098925" y="994488"/>
            <a:ext cx="3783851" cy="1891950"/>
          </a:xfrm>
          <a:prstGeom prst="rect">
            <a:avLst/>
          </a:prstGeom>
          <a:noFill/>
          <a:ln w="9525" cap="flat" cmpd="sng">
            <a:solidFill>
              <a:srgbClr val="999999"/>
            </a:solidFill>
            <a:prstDash val="dash"/>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650"/>
        <p:cNvGrpSpPr/>
        <p:nvPr/>
      </p:nvGrpSpPr>
      <p:grpSpPr>
        <a:xfrm>
          <a:off x="0" y="0"/>
          <a:ext cx="0" cy="0"/>
          <a:chOff x="0" y="0"/>
          <a:chExt cx="0" cy="0"/>
        </a:xfrm>
      </p:grpSpPr>
      <p:grpSp>
        <p:nvGrpSpPr>
          <p:cNvPr id="651" name="Google Shape;651;p48"/>
          <p:cNvGrpSpPr/>
          <p:nvPr/>
        </p:nvGrpSpPr>
        <p:grpSpPr>
          <a:xfrm>
            <a:off x="4039720" y="464476"/>
            <a:ext cx="4286183" cy="4524127"/>
            <a:chOff x="713100" y="1597775"/>
            <a:chExt cx="5712625" cy="3217500"/>
          </a:xfrm>
        </p:grpSpPr>
        <p:sp>
          <p:nvSpPr>
            <p:cNvPr id="652" name="Google Shape;652;p48"/>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4" name="Google Shape;654;p48"/>
          <p:cNvPicPr preferRelativeResize="0"/>
          <p:nvPr/>
        </p:nvPicPr>
        <p:blipFill>
          <a:blip r:embed="rId3">
            <a:alphaModFix/>
          </a:blip>
          <a:stretch>
            <a:fillRect/>
          </a:stretch>
        </p:blipFill>
        <p:spPr>
          <a:xfrm>
            <a:off x="-636608" y="252231"/>
            <a:ext cx="6123215" cy="5143501"/>
          </a:xfrm>
          <a:prstGeom prst="rect">
            <a:avLst/>
          </a:prstGeom>
          <a:noFill/>
          <a:ln>
            <a:noFill/>
          </a:ln>
        </p:spPr>
      </p:pic>
      <p:sp>
        <p:nvSpPr>
          <p:cNvPr id="655" name="Google Shape;655;p48"/>
          <p:cNvSpPr/>
          <p:nvPr/>
        </p:nvSpPr>
        <p:spPr>
          <a:xfrm flipH="1">
            <a:off x="5275650" y="37916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txBox="1">
            <a:spLocks noGrp="1"/>
          </p:cNvSpPr>
          <p:nvPr>
            <p:ph type="title"/>
          </p:nvPr>
        </p:nvSpPr>
        <p:spPr>
          <a:xfrm>
            <a:off x="4279769" y="735025"/>
            <a:ext cx="380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The Consciousness Index will reduce diagnostic and anesthesia errors</a:t>
            </a:r>
            <a:endParaRPr sz="1600" dirty="0"/>
          </a:p>
        </p:txBody>
      </p:sp>
      <p:sp>
        <p:nvSpPr>
          <p:cNvPr id="657" name="Google Shape;657;p48"/>
          <p:cNvSpPr txBox="1">
            <a:spLocks noGrp="1"/>
          </p:cNvSpPr>
          <p:nvPr>
            <p:ph type="subTitle" idx="1"/>
          </p:nvPr>
        </p:nvSpPr>
        <p:spPr>
          <a:xfrm>
            <a:off x="4519850" y="1382375"/>
            <a:ext cx="3498600" cy="3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Pain Reliever: </a:t>
            </a:r>
            <a:endParaRPr dirty="0"/>
          </a:p>
          <a:p>
            <a:pPr marL="457200" lvl="0" indent="-317500" algn="l" rtl="0">
              <a:spcBef>
                <a:spcPts val="0"/>
              </a:spcBef>
              <a:spcAft>
                <a:spcPts val="0"/>
              </a:spcAft>
              <a:buSzPts val="1400"/>
              <a:buChar char="●"/>
            </a:pPr>
            <a:r>
              <a:rPr lang="en" dirty="0"/>
              <a:t>Prevent intraoperative traumas that lead to PTSD</a:t>
            </a:r>
            <a:endParaRPr dirty="0"/>
          </a:p>
          <a:p>
            <a:pPr marL="457200" lvl="0" indent="-317500" algn="l" rtl="0">
              <a:spcBef>
                <a:spcPts val="0"/>
              </a:spcBef>
              <a:spcAft>
                <a:spcPts val="0"/>
              </a:spcAft>
              <a:buSzPts val="1400"/>
              <a:buChar char="●"/>
            </a:pPr>
            <a:r>
              <a:rPr lang="en" dirty="0"/>
              <a:t>Reduce healthcare costs incurred from improper application of anesthesia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Gain Creator:</a:t>
            </a:r>
            <a:endParaRPr dirty="0"/>
          </a:p>
          <a:p>
            <a:pPr marL="457200" lvl="0" indent="-317500" algn="l" rtl="0">
              <a:spcBef>
                <a:spcPts val="0"/>
              </a:spcBef>
              <a:spcAft>
                <a:spcPts val="0"/>
              </a:spcAft>
              <a:buSzPts val="1400"/>
              <a:buChar char="●"/>
            </a:pPr>
            <a:r>
              <a:rPr lang="en" dirty="0"/>
              <a:t>Help reduce health-care costs of overtreating misdiagnosed patients </a:t>
            </a:r>
            <a:endParaRPr dirty="0"/>
          </a:p>
          <a:p>
            <a:pPr marL="457200" lvl="0" indent="-317500" algn="l" rtl="0">
              <a:spcBef>
                <a:spcPts val="0"/>
              </a:spcBef>
              <a:spcAft>
                <a:spcPts val="0"/>
              </a:spcAft>
              <a:buSzPts val="1400"/>
              <a:buChar char="●"/>
            </a:pPr>
            <a:r>
              <a:rPr lang="en" dirty="0"/>
              <a:t>Offers newer features, better performance, and enhanced quality</a:t>
            </a:r>
            <a:endParaRPr dirty="0"/>
          </a:p>
        </p:txBody>
      </p:sp>
      <p:grpSp>
        <p:nvGrpSpPr>
          <p:cNvPr id="658" name="Google Shape;658;p48"/>
          <p:cNvGrpSpPr/>
          <p:nvPr/>
        </p:nvGrpSpPr>
        <p:grpSpPr>
          <a:xfrm rot="5400000">
            <a:off x="131252" y="1089229"/>
            <a:ext cx="1163678" cy="63948"/>
            <a:chOff x="3779200" y="1371600"/>
            <a:chExt cx="1992600" cy="109500"/>
          </a:xfrm>
        </p:grpSpPr>
        <p:sp>
          <p:nvSpPr>
            <p:cNvPr id="659" name="Google Shape;659;p4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תמונה 1">
            <a:extLst>
              <a:ext uri="{FF2B5EF4-FFF2-40B4-BE49-F238E27FC236}">
                <a16:creationId xmlns:a16="http://schemas.microsoft.com/office/drawing/2014/main" id="{F5F395C6-FE66-1F38-240E-EBF1A6E5E47F}"/>
              </a:ext>
            </a:extLst>
          </p:cNvPr>
          <p:cNvPicPr>
            <a:picLocks noChangeAspect="1"/>
          </p:cNvPicPr>
          <p:nvPr/>
        </p:nvPicPr>
        <p:blipFill>
          <a:blip r:embed="rId4"/>
          <a:stretch>
            <a:fillRect/>
          </a:stretch>
        </p:blipFill>
        <p:spPr>
          <a:xfrm>
            <a:off x="2476902" y="3054115"/>
            <a:ext cx="2606475" cy="130323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47"/>
        <p:cNvGrpSpPr/>
        <p:nvPr/>
      </p:nvGrpSpPr>
      <p:grpSpPr>
        <a:xfrm>
          <a:off x="0" y="0"/>
          <a:ext cx="0" cy="0"/>
          <a:chOff x="0" y="0"/>
          <a:chExt cx="0" cy="0"/>
        </a:xfrm>
      </p:grpSpPr>
      <p:sp>
        <p:nvSpPr>
          <p:cNvPr id="548" name="Google Shape;548;p43"/>
          <p:cNvSpPr txBox="1">
            <a:spLocks noGrp="1"/>
          </p:cNvSpPr>
          <p:nvPr>
            <p:ph type="title" idx="6"/>
          </p:nvPr>
        </p:nvSpPr>
        <p:spPr>
          <a:xfrm>
            <a:off x="718953" y="2435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 Size</a:t>
            </a:r>
            <a:endParaRPr dirty="0"/>
          </a:p>
        </p:txBody>
      </p:sp>
      <p:grpSp>
        <p:nvGrpSpPr>
          <p:cNvPr id="549" name="Google Shape;549;p43"/>
          <p:cNvGrpSpPr/>
          <p:nvPr/>
        </p:nvGrpSpPr>
        <p:grpSpPr>
          <a:xfrm>
            <a:off x="7231801" y="1206662"/>
            <a:ext cx="1160092" cy="63948"/>
            <a:chOff x="3779200" y="1371600"/>
            <a:chExt cx="1992600" cy="109500"/>
          </a:xfrm>
        </p:grpSpPr>
        <p:sp>
          <p:nvSpPr>
            <p:cNvPr id="550" name="Google Shape;550;p4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43"/>
          <p:cNvGrpSpPr/>
          <p:nvPr/>
        </p:nvGrpSpPr>
        <p:grpSpPr>
          <a:xfrm>
            <a:off x="414358" y="2757777"/>
            <a:ext cx="2529550" cy="1825931"/>
            <a:chOff x="713100" y="1597775"/>
            <a:chExt cx="5712625" cy="3217500"/>
          </a:xfrm>
        </p:grpSpPr>
        <p:sp>
          <p:nvSpPr>
            <p:cNvPr id="558" name="Google Shape;558;p43"/>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43"/>
          <p:cNvSpPr txBox="1">
            <a:spLocks noGrp="1"/>
          </p:cNvSpPr>
          <p:nvPr>
            <p:ph type="title"/>
          </p:nvPr>
        </p:nvSpPr>
        <p:spPr>
          <a:xfrm>
            <a:off x="563725" y="3023088"/>
            <a:ext cx="22308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dirty="0"/>
          </a:p>
          <a:p>
            <a:pPr marL="0" lvl="0" indent="0" algn="ctr" rtl="0">
              <a:spcBef>
                <a:spcPts val="0"/>
              </a:spcBef>
              <a:spcAft>
                <a:spcPts val="0"/>
              </a:spcAft>
              <a:buNone/>
            </a:pPr>
            <a:r>
              <a:rPr lang="en" sz="2000" dirty="0"/>
              <a:t>Depth of Anesthesia Monitoring Devices</a:t>
            </a:r>
            <a:endParaRPr sz="2000" dirty="0"/>
          </a:p>
        </p:txBody>
      </p:sp>
      <p:cxnSp>
        <p:nvCxnSpPr>
          <p:cNvPr id="564" name="Google Shape;564;p43"/>
          <p:cNvCxnSpPr>
            <a:cxnSpLocks/>
          </p:cNvCxnSpPr>
          <p:nvPr/>
        </p:nvCxnSpPr>
        <p:spPr>
          <a:xfrm>
            <a:off x="1679133" y="2474565"/>
            <a:ext cx="0" cy="370355"/>
          </a:xfrm>
          <a:prstGeom prst="straightConnector1">
            <a:avLst/>
          </a:prstGeom>
          <a:noFill/>
          <a:ln w="9525" cap="flat" cmpd="sng">
            <a:solidFill>
              <a:schemeClr val="lt1"/>
            </a:solidFill>
            <a:prstDash val="solid"/>
            <a:round/>
            <a:headEnd type="none" w="med" len="med"/>
            <a:tailEnd type="none" w="med" len="med"/>
          </a:ln>
        </p:spPr>
      </p:cxnSp>
      <p:cxnSp>
        <p:nvCxnSpPr>
          <p:cNvPr id="565" name="Google Shape;565;p43"/>
          <p:cNvCxnSpPr>
            <a:cxnSpLocks/>
          </p:cNvCxnSpPr>
          <p:nvPr/>
        </p:nvCxnSpPr>
        <p:spPr>
          <a:xfrm>
            <a:off x="7669752" y="3428644"/>
            <a:ext cx="0" cy="281426"/>
          </a:xfrm>
          <a:prstGeom prst="straightConnector1">
            <a:avLst/>
          </a:prstGeom>
          <a:noFill/>
          <a:ln w="9525" cap="flat" cmpd="sng">
            <a:solidFill>
              <a:schemeClr val="lt1"/>
            </a:solidFill>
            <a:prstDash val="solid"/>
            <a:round/>
            <a:headEnd type="none" w="med" len="med"/>
            <a:tailEnd type="none" w="med" len="med"/>
          </a:ln>
        </p:spPr>
      </p:cxnSp>
      <p:grpSp>
        <p:nvGrpSpPr>
          <p:cNvPr id="566" name="Google Shape;566;p43"/>
          <p:cNvGrpSpPr/>
          <p:nvPr/>
        </p:nvGrpSpPr>
        <p:grpSpPr>
          <a:xfrm>
            <a:off x="6404977" y="1600927"/>
            <a:ext cx="2529550" cy="1825931"/>
            <a:chOff x="713100" y="1597775"/>
            <a:chExt cx="5712625" cy="3217500"/>
          </a:xfrm>
        </p:grpSpPr>
        <p:sp>
          <p:nvSpPr>
            <p:cNvPr id="567" name="Google Shape;567;p43"/>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3"/>
          <p:cNvSpPr txBox="1">
            <a:spLocks noGrp="1"/>
          </p:cNvSpPr>
          <p:nvPr>
            <p:ph type="title" idx="2"/>
          </p:nvPr>
        </p:nvSpPr>
        <p:spPr>
          <a:xfrm>
            <a:off x="6554352" y="1866525"/>
            <a:ext cx="2230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600" dirty="0"/>
          </a:p>
          <a:p>
            <a:pPr marL="0" lvl="0" indent="0" algn="ctr" rtl="0">
              <a:spcBef>
                <a:spcPts val="0"/>
              </a:spcBef>
              <a:spcAft>
                <a:spcPts val="0"/>
              </a:spcAft>
              <a:buNone/>
            </a:pPr>
            <a:r>
              <a:rPr lang="en" sz="2000" dirty="0"/>
              <a:t>Neurodiagnostic</a:t>
            </a:r>
            <a:endParaRPr sz="2000" dirty="0"/>
          </a:p>
          <a:p>
            <a:pPr marL="0" lvl="0" indent="0" algn="ctr" rtl="0">
              <a:spcBef>
                <a:spcPts val="0"/>
              </a:spcBef>
              <a:spcAft>
                <a:spcPts val="0"/>
              </a:spcAft>
              <a:buNone/>
            </a:pPr>
            <a:r>
              <a:rPr lang="en" sz="2000" dirty="0"/>
              <a:t>Devices</a:t>
            </a:r>
            <a:endParaRPr sz="2000" dirty="0"/>
          </a:p>
        </p:txBody>
      </p:sp>
      <p:sp>
        <p:nvSpPr>
          <p:cNvPr id="570" name="Google Shape;570;p43"/>
          <p:cNvSpPr/>
          <p:nvPr/>
        </p:nvSpPr>
        <p:spPr>
          <a:xfrm>
            <a:off x="7207749" y="3704692"/>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3277775" y="1270609"/>
            <a:ext cx="2793300" cy="3427924"/>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43"/>
          <p:cNvCxnSpPr>
            <a:cxnSpLocks/>
          </p:cNvCxnSpPr>
          <p:nvPr/>
        </p:nvCxnSpPr>
        <p:spPr>
          <a:xfrm>
            <a:off x="5751065" y="4180490"/>
            <a:ext cx="1492637" cy="0"/>
          </a:xfrm>
          <a:prstGeom prst="straightConnector1">
            <a:avLst/>
          </a:prstGeom>
          <a:noFill/>
          <a:ln w="9525" cap="flat" cmpd="sng">
            <a:solidFill>
              <a:schemeClr val="lt1"/>
            </a:solidFill>
            <a:prstDash val="solid"/>
            <a:round/>
            <a:headEnd type="none" w="med" len="med"/>
            <a:tailEnd type="none" w="med" len="med"/>
          </a:ln>
        </p:spPr>
      </p:cxnSp>
      <p:sp>
        <p:nvSpPr>
          <p:cNvPr id="575" name="Google Shape;575;p43"/>
          <p:cNvSpPr txBox="1"/>
          <p:nvPr/>
        </p:nvSpPr>
        <p:spPr>
          <a:xfrm>
            <a:off x="3856840" y="1565771"/>
            <a:ext cx="1568310" cy="73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IBM Plex Sans"/>
                <a:ea typeface="IBM Plex Sans"/>
                <a:cs typeface="IBM Plex Sans"/>
                <a:sym typeface="IBM Plex Sans"/>
              </a:rPr>
              <a:t>401 million by 2030 with 5.2% CAGR</a:t>
            </a:r>
            <a:endParaRPr sz="2000" b="1" dirty="0">
              <a:solidFill>
                <a:schemeClr val="lt1"/>
              </a:solidFill>
              <a:latin typeface="IBM Plex Sans"/>
              <a:ea typeface="IBM Plex Sans"/>
              <a:cs typeface="IBM Plex Sans"/>
              <a:sym typeface="IBM Plex Sans"/>
            </a:endParaRPr>
          </a:p>
        </p:txBody>
      </p:sp>
      <p:sp>
        <p:nvSpPr>
          <p:cNvPr id="577" name="Google Shape;577;p43"/>
          <p:cNvSpPr txBox="1"/>
          <p:nvPr/>
        </p:nvSpPr>
        <p:spPr>
          <a:xfrm>
            <a:off x="7180500" y="4789975"/>
            <a:ext cx="19635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lt1"/>
                </a:solidFill>
                <a:latin typeface="IBM Plex Sans"/>
                <a:ea typeface="IBM Plex Sans"/>
                <a:cs typeface="IBM Plex Sans"/>
                <a:sym typeface="IBM Plex Sans"/>
              </a:rPr>
              <a:t>*Vision Research Reports*</a:t>
            </a:r>
            <a:endParaRPr sz="1000" b="1" dirty="0">
              <a:solidFill>
                <a:schemeClr val="lt1"/>
              </a:solidFill>
              <a:latin typeface="IBM Plex Sans"/>
              <a:ea typeface="IBM Plex Sans"/>
              <a:cs typeface="IBM Plex Sans"/>
              <a:sym typeface="IBM Plex Sans"/>
            </a:endParaRPr>
          </a:p>
        </p:txBody>
      </p:sp>
      <p:grpSp>
        <p:nvGrpSpPr>
          <p:cNvPr id="578" name="Google Shape;578;p43"/>
          <p:cNvGrpSpPr/>
          <p:nvPr/>
        </p:nvGrpSpPr>
        <p:grpSpPr>
          <a:xfrm>
            <a:off x="7516397" y="4180490"/>
            <a:ext cx="368091" cy="334402"/>
            <a:chOff x="-62518200" y="2692475"/>
            <a:chExt cx="318225" cy="289100"/>
          </a:xfrm>
        </p:grpSpPr>
        <p:sp>
          <p:nvSpPr>
            <p:cNvPr id="579" name="Google Shape;579;p43"/>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43"/>
          <p:cNvSpPr txBox="1"/>
          <p:nvPr/>
        </p:nvSpPr>
        <p:spPr>
          <a:xfrm>
            <a:off x="3920837" y="3260389"/>
            <a:ext cx="1684802" cy="10631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IBM Plex Sans"/>
                <a:ea typeface="IBM Plex Sans"/>
                <a:cs typeface="IBM Plex Sans"/>
                <a:sym typeface="IBM Plex Sans"/>
              </a:rPr>
              <a:t>12.899 billion by 2030 with 7% CAGR</a:t>
            </a:r>
            <a:endParaRPr sz="2000" b="1" dirty="0">
              <a:solidFill>
                <a:schemeClr val="lt1"/>
              </a:solidFill>
              <a:latin typeface="IBM Plex Sans"/>
              <a:ea typeface="IBM Plex Sans"/>
              <a:cs typeface="IBM Plex Sans"/>
              <a:sym typeface="IBM Plex Sans"/>
            </a:endParaRPr>
          </a:p>
        </p:txBody>
      </p:sp>
      <p:cxnSp>
        <p:nvCxnSpPr>
          <p:cNvPr id="20" name="Google Shape;573;p43">
            <a:extLst>
              <a:ext uri="{FF2B5EF4-FFF2-40B4-BE49-F238E27FC236}">
                <a16:creationId xmlns:a16="http://schemas.microsoft.com/office/drawing/2014/main" id="{512A7DC0-A51A-5DA6-EC25-A62445B8FF5E}"/>
              </a:ext>
            </a:extLst>
          </p:cNvPr>
          <p:cNvCxnSpPr>
            <a:cxnSpLocks/>
          </p:cNvCxnSpPr>
          <p:nvPr/>
        </p:nvCxnSpPr>
        <p:spPr>
          <a:xfrm>
            <a:off x="2129945" y="2008065"/>
            <a:ext cx="1527655" cy="0"/>
          </a:xfrm>
          <a:prstGeom prst="straightConnector1">
            <a:avLst/>
          </a:prstGeom>
          <a:noFill/>
          <a:ln w="9525" cap="flat" cmpd="sng">
            <a:solidFill>
              <a:schemeClr val="lt1"/>
            </a:solidFill>
            <a:prstDash val="solid"/>
            <a:round/>
            <a:headEnd type="none" w="med" len="med"/>
            <a:tailEnd type="none" w="med" len="med"/>
          </a:ln>
        </p:spPr>
      </p:cxnSp>
      <p:sp>
        <p:nvSpPr>
          <p:cNvPr id="7" name="Google Shape;570;p43">
            <a:extLst>
              <a:ext uri="{FF2B5EF4-FFF2-40B4-BE49-F238E27FC236}">
                <a16:creationId xmlns:a16="http://schemas.microsoft.com/office/drawing/2014/main" id="{DEB1391B-66DA-431B-805A-2D22971BF73B}"/>
              </a:ext>
            </a:extLst>
          </p:cNvPr>
          <p:cNvSpPr/>
          <p:nvPr/>
        </p:nvSpPr>
        <p:spPr>
          <a:xfrm>
            <a:off x="1214694" y="1541565"/>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578;p43">
            <a:extLst>
              <a:ext uri="{FF2B5EF4-FFF2-40B4-BE49-F238E27FC236}">
                <a16:creationId xmlns:a16="http://schemas.microsoft.com/office/drawing/2014/main" id="{8E3AE2D5-B503-C3F7-986F-DF809A3E54AD}"/>
              </a:ext>
            </a:extLst>
          </p:cNvPr>
          <p:cNvGrpSpPr/>
          <p:nvPr/>
        </p:nvGrpSpPr>
        <p:grpSpPr>
          <a:xfrm>
            <a:off x="7678053" y="3915805"/>
            <a:ext cx="368091" cy="334402"/>
            <a:chOff x="-62518200" y="2692475"/>
            <a:chExt cx="318225" cy="289100"/>
          </a:xfrm>
        </p:grpSpPr>
        <p:sp>
          <p:nvSpPr>
            <p:cNvPr id="12" name="Google Shape;579;p43">
              <a:extLst>
                <a:ext uri="{FF2B5EF4-FFF2-40B4-BE49-F238E27FC236}">
                  <a16:creationId xmlns:a16="http://schemas.microsoft.com/office/drawing/2014/main" id="{5BFD2835-6AE4-9270-1F00-ED40E7962D55}"/>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0;p43">
              <a:extLst>
                <a:ext uri="{FF2B5EF4-FFF2-40B4-BE49-F238E27FC236}">
                  <a16:creationId xmlns:a16="http://schemas.microsoft.com/office/drawing/2014/main" id="{3D952E09-2F08-D4D3-C170-90ACCF9B415E}"/>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78;p43">
            <a:extLst>
              <a:ext uri="{FF2B5EF4-FFF2-40B4-BE49-F238E27FC236}">
                <a16:creationId xmlns:a16="http://schemas.microsoft.com/office/drawing/2014/main" id="{EFEDD2C4-EB12-2E6C-A09A-F812DF17586E}"/>
              </a:ext>
            </a:extLst>
          </p:cNvPr>
          <p:cNvGrpSpPr/>
          <p:nvPr/>
        </p:nvGrpSpPr>
        <p:grpSpPr>
          <a:xfrm>
            <a:off x="1529690" y="1816385"/>
            <a:ext cx="368091" cy="334402"/>
            <a:chOff x="-62518200" y="2692475"/>
            <a:chExt cx="318225" cy="289100"/>
          </a:xfrm>
        </p:grpSpPr>
        <p:sp>
          <p:nvSpPr>
            <p:cNvPr id="15" name="Google Shape;579;p43">
              <a:extLst>
                <a:ext uri="{FF2B5EF4-FFF2-40B4-BE49-F238E27FC236}">
                  <a16:creationId xmlns:a16="http://schemas.microsoft.com/office/drawing/2014/main" id="{C10C7CDD-3AEF-C680-6254-096A18813058}"/>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0;p43">
              <a:extLst>
                <a:ext uri="{FF2B5EF4-FFF2-40B4-BE49-F238E27FC236}">
                  <a16:creationId xmlns:a16="http://schemas.microsoft.com/office/drawing/2014/main" id="{60B200BE-871C-2452-91F6-D543E065D687}"/>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78;p43">
            <a:extLst>
              <a:ext uri="{FF2B5EF4-FFF2-40B4-BE49-F238E27FC236}">
                <a16:creationId xmlns:a16="http://schemas.microsoft.com/office/drawing/2014/main" id="{70DC70BB-7C73-38E2-FC39-8C7ABCF1F803}"/>
              </a:ext>
            </a:extLst>
          </p:cNvPr>
          <p:cNvGrpSpPr/>
          <p:nvPr/>
        </p:nvGrpSpPr>
        <p:grpSpPr>
          <a:xfrm>
            <a:off x="7332351" y="3915805"/>
            <a:ext cx="368091" cy="334402"/>
            <a:chOff x="-62518200" y="2692475"/>
            <a:chExt cx="318225" cy="289100"/>
          </a:xfrm>
        </p:grpSpPr>
        <p:sp>
          <p:nvSpPr>
            <p:cNvPr id="19" name="Google Shape;579;p43">
              <a:extLst>
                <a:ext uri="{FF2B5EF4-FFF2-40B4-BE49-F238E27FC236}">
                  <a16:creationId xmlns:a16="http://schemas.microsoft.com/office/drawing/2014/main" id="{DF37F968-59D8-6AA3-D235-CCA46318B00A}"/>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0;p43">
              <a:extLst>
                <a:ext uri="{FF2B5EF4-FFF2-40B4-BE49-F238E27FC236}">
                  <a16:creationId xmlns:a16="http://schemas.microsoft.com/office/drawing/2014/main" id="{7E53B673-DB05-676B-934D-11D7917C62EB}"/>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68"/>
        <p:cNvGrpSpPr/>
        <p:nvPr/>
      </p:nvGrpSpPr>
      <p:grpSpPr>
        <a:xfrm>
          <a:off x="0" y="0"/>
          <a:ext cx="0" cy="0"/>
          <a:chOff x="0" y="0"/>
          <a:chExt cx="0" cy="0"/>
        </a:xfrm>
      </p:grpSpPr>
      <p:sp>
        <p:nvSpPr>
          <p:cNvPr id="669" name="Google Shape;669;p49"/>
          <p:cNvSpPr txBox="1">
            <a:spLocks noGrp="1"/>
          </p:cNvSpPr>
          <p:nvPr>
            <p:ph type="title" idx="4"/>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 and Differentiation</a:t>
            </a:r>
            <a:endParaRPr/>
          </a:p>
        </p:txBody>
      </p:sp>
      <p:sp>
        <p:nvSpPr>
          <p:cNvPr id="670" name="Google Shape;670;p49"/>
          <p:cNvSpPr txBox="1">
            <a:spLocks noGrp="1"/>
          </p:cNvSpPr>
          <p:nvPr>
            <p:ph type="title"/>
          </p:nvPr>
        </p:nvSpPr>
        <p:spPr>
          <a:xfrm>
            <a:off x="720000" y="2833207"/>
            <a:ext cx="2250300" cy="55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BIS</a:t>
            </a:r>
            <a:endParaRPr dirty="0"/>
          </a:p>
        </p:txBody>
      </p:sp>
      <p:sp>
        <p:nvSpPr>
          <p:cNvPr id="671" name="Google Shape;671;p49"/>
          <p:cNvSpPr txBox="1">
            <a:spLocks noGrp="1"/>
          </p:cNvSpPr>
          <p:nvPr>
            <p:ph type="title" idx="2"/>
          </p:nvPr>
        </p:nvSpPr>
        <p:spPr>
          <a:xfrm>
            <a:off x="6174603" y="2833224"/>
            <a:ext cx="22494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ZAP and ZIP</a:t>
            </a:r>
            <a:endParaRPr/>
          </a:p>
        </p:txBody>
      </p:sp>
      <p:sp>
        <p:nvSpPr>
          <p:cNvPr id="672" name="Google Shape;672;p49"/>
          <p:cNvSpPr txBox="1">
            <a:spLocks noGrp="1"/>
          </p:cNvSpPr>
          <p:nvPr>
            <p:ph type="subTitle" idx="1"/>
          </p:nvPr>
        </p:nvSpPr>
        <p:spPr>
          <a:xfrm>
            <a:off x="5827125" y="3262050"/>
            <a:ext cx="3246600"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Known as the perturbational complexity index, the zap-and-zip method relies on TMS to “zap” the brain with a magnetic pulse and then looks at how difficult the EEG signal is to compress or “zip.” This can be used as a proxy for complexity and reliably identify consciousness. </a:t>
            </a:r>
            <a:endParaRPr/>
          </a:p>
        </p:txBody>
      </p:sp>
      <p:sp>
        <p:nvSpPr>
          <p:cNvPr id="673" name="Google Shape;673;p49"/>
          <p:cNvSpPr txBox="1">
            <a:spLocks noGrp="1"/>
          </p:cNvSpPr>
          <p:nvPr>
            <p:ph type="subTitle" idx="3"/>
          </p:nvPr>
        </p:nvSpPr>
        <p:spPr>
          <a:xfrm>
            <a:off x="71250" y="3262050"/>
            <a:ext cx="3271500" cy="126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By providing insight into the direct and patient-specific effects of anesthesia on the brain the BIS brain monitoring system helps clinicians determine and administer the precise amount of anesthesia to meet the needs of an individual patient. This reduces intraoperative risk. </a:t>
            </a:r>
            <a:endParaRPr dirty="0"/>
          </a:p>
        </p:txBody>
      </p:sp>
      <p:pic>
        <p:nvPicPr>
          <p:cNvPr id="674" name="Google Shape;674;p49"/>
          <p:cNvPicPr preferRelativeResize="0"/>
          <p:nvPr/>
        </p:nvPicPr>
        <p:blipFill>
          <a:blip r:embed="rId3">
            <a:alphaModFix/>
          </a:blip>
          <a:stretch>
            <a:fillRect/>
          </a:stretch>
        </p:blipFill>
        <p:spPr>
          <a:xfrm>
            <a:off x="3122857" y="951012"/>
            <a:ext cx="2899345" cy="3241468"/>
          </a:xfrm>
          <a:prstGeom prst="rect">
            <a:avLst/>
          </a:prstGeom>
          <a:noFill/>
          <a:ln>
            <a:noFill/>
          </a:ln>
        </p:spPr>
      </p:pic>
      <p:grpSp>
        <p:nvGrpSpPr>
          <p:cNvPr id="675" name="Google Shape;675;p49"/>
          <p:cNvGrpSpPr/>
          <p:nvPr/>
        </p:nvGrpSpPr>
        <p:grpSpPr>
          <a:xfrm>
            <a:off x="2595450" y="1477850"/>
            <a:ext cx="1123050" cy="1127525"/>
            <a:chOff x="2601750" y="1612625"/>
            <a:chExt cx="1123050" cy="1127525"/>
          </a:xfrm>
        </p:grpSpPr>
        <p:sp>
          <p:nvSpPr>
            <p:cNvPr id="676" name="Google Shape;676;p49"/>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9"/>
          <p:cNvGrpSpPr/>
          <p:nvPr/>
        </p:nvGrpSpPr>
        <p:grpSpPr>
          <a:xfrm>
            <a:off x="5425500" y="1477850"/>
            <a:ext cx="1123050" cy="1127525"/>
            <a:chOff x="2601750" y="1612625"/>
            <a:chExt cx="1123050" cy="1127525"/>
          </a:xfrm>
        </p:grpSpPr>
        <p:sp>
          <p:nvSpPr>
            <p:cNvPr id="679" name="Google Shape;679;p49"/>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49"/>
          <p:cNvGrpSpPr/>
          <p:nvPr/>
        </p:nvGrpSpPr>
        <p:grpSpPr>
          <a:xfrm rot="10800000">
            <a:off x="-11" y="2223662"/>
            <a:ext cx="2046769" cy="381707"/>
            <a:chOff x="1298650" y="3255600"/>
            <a:chExt cx="3427850" cy="639375"/>
          </a:xfrm>
        </p:grpSpPr>
        <p:sp>
          <p:nvSpPr>
            <p:cNvPr id="682" name="Google Shape;682;p49"/>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9"/>
          <p:cNvGrpSpPr/>
          <p:nvPr/>
        </p:nvGrpSpPr>
        <p:grpSpPr>
          <a:xfrm rot="10800000" flipH="1">
            <a:off x="7098289" y="2223662"/>
            <a:ext cx="2046769" cy="381707"/>
            <a:chOff x="1298650" y="3255600"/>
            <a:chExt cx="3427850" cy="639375"/>
          </a:xfrm>
        </p:grpSpPr>
        <p:sp>
          <p:nvSpPr>
            <p:cNvPr id="685" name="Google Shape;685;p49"/>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49"/>
          <p:cNvSpPr/>
          <p:nvPr/>
        </p:nvSpPr>
        <p:spPr>
          <a:xfrm>
            <a:off x="5827126" y="1858478"/>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9"/>
          <p:cNvGrpSpPr/>
          <p:nvPr/>
        </p:nvGrpSpPr>
        <p:grpSpPr>
          <a:xfrm>
            <a:off x="2971028" y="1854732"/>
            <a:ext cx="371882" cy="373766"/>
            <a:chOff x="-41270450" y="1973375"/>
            <a:chExt cx="315850" cy="317450"/>
          </a:xfrm>
        </p:grpSpPr>
        <p:sp>
          <p:nvSpPr>
            <p:cNvPr id="689" name="Google Shape;689;p49"/>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96"/>
        <p:cNvGrpSpPr/>
        <p:nvPr/>
      </p:nvGrpSpPr>
      <p:grpSpPr>
        <a:xfrm>
          <a:off x="0" y="0"/>
          <a:ext cx="0" cy="0"/>
          <a:chOff x="0" y="0"/>
          <a:chExt cx="0" cy="0"/>
        </a:xfrm>
      </p:grpSpPr>
      <p:sp>
        <p:nvSpPr>
          <p:cNvPr id="697" name="Google Shape;697;p50"/>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Differentiation</a:t>
            </a:r>
            <a:endParaRPr/>
          </a:p>
        </p:txBody>
      </p:sp>
      <p:sp>
        <p:nvSpPr>
          <p:cNvPr id="698" name="Google Shape;698;p50"/>
          <p:cNvSpPr/>
          <p:nvPr/>
        </p:nvSpPr>
        <p:spPr>
          <a:xfrm>
            <a:off x="3228975" y="1486250"/>
            <a:ext cx="2686200" cy="26862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9" name="Google Shape;699;p50"/>
          <p:cNvPicPr preferRelativeResize="0"/>
          <p:nvPr/>
        </p:nvPicPr>
        <p:blipFill>
          <a:blip r:embed="rId3">
            <a:alphaModFix/>
          </a:blip>
          <a:stretch>
            <a:fillRect/>
          </a:stretch>
        </p:blipFill>
        <p:spPr>
          <a:xfrm>
            <a:off x="3487084" y="1758381"/>
            <a:ext cx="2137530" cy="2141790"/>
          </a:xfrm>
          <a:prstGeom prst="rect">
            <a:avLst/>
          </a:prstGeom>
          <a:noFill/>
          <a:ln>
            <a:noFill/>
          </a:ln>
        </p:spPr>
      </p:pic>
      <p:sp>
        <p:nvSpPr>
          <p:cNvPr id="700" name="Google Shape;700;p50"/>
          <p:cNvSpPr txBox="1"/>
          <p:nvPr/>
        </p:nvSpPr>
        <p:spPr>
          <a:xfrm>
            <a:off x="719975" y="1561775"/>
            <a:ext cx="20196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 b="1" dirty="0">
                <a:solidFill>
                  <a:srgbClr val="FFFFFF"/>
                </a:solidFill>
                <a:latin typeface="IBM Plex Sans"/>
                <a:ea typeface="IBM Plex Sans"/>
                <a:cs typeface="IBM Plex Sans"/>
                <a:sym typeface="IBM Plex Sans"/>
              </a:rPr>
              <a:t>Does not require TMS or suffer from BIS artifacts   </a:t>
            </a:r>
            <a:endParaRPr sz="2500" b="1" dirty="0">
              <a:solidFill>
                <a:srgbClr val="FFFFFF"/>
              </a:solidFill>
              <a:latin typeface="IBM Plex Sans"/>
              <a:ea typeface="IBM Plex Sans"/>
              <a:cs typeface="IBM Plex Sans"/>
              <a:sym typeface="IBM Plex Sans"/>
            </a:endParaRPr>
          </a:p>
        </p:txBody>
      </p:sp>
      <p:sp>
        <p:nvSpPr>
          <p:cNvPr id="701" name="Google Shape;701;p50"/>
          <p:cNvSpPr/>
          <p:nvPr/>
        </p:nvSpPr>
        <p:spPr>
          <a:xfrm>
            <a:off x="2907675" y="1727525"/>
            <a:ext cx="321300" cy="278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txBox="1"/>
          <p:nvPr/>
        </p:nvSpPr>
        <p:spPr>
          <a:xfrm flipH="1">
            <a:off x="6404575" y="1561775"/>
            <a:ext cx="20196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FFFFFF"/>
                </a:solidFill>
                <a:latin typeface="IBM Plex Sans"/>
                <a:ea typeface="IBM Plex Sans"/>
                <a:cs typeface="IBM Plex Sans"/>
                <a:sym typeface="IBM Plex Sans"/>
              </a:rPr>
              <a:t>Features</a:t>
            </a:r>
            <a:endParaRPr sz="2500" b="1">
              <a:solidFill>
                <a:srgbClr val="FFFFFF"/>
              </a:solidFill>
              <a:latin typeface="IBM Plex Sans"/>
              <a:ea typeface="IBM Plex Sans"/>
              <a:cs typeface="IBM Plex Sans"/>
              <a:sym typeface="IBM Plex Sans"/>
            </a:endParaRPr>
          </a:p>
        </p:txBody>
      </p:sp>
      <p:sp>
        <p:nvSpPr>
          <p:cNvPr id="703" name="Google Shape;703;p50"/>
          <p:cNvSpPr txBox="1"/>
          <p:nvPr/>
        </p:nvSpPr>
        <p:spPr>
          <a:xfrm flipH="1">
            <a:off x="6401550" y="2237875"/>
            <a:ext cx="2686200" cy="12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IBM Plex Sans Medium"/>
                <a:ea typeface="IBM Plex Sans Medium"/>
                <a:cs typeface="IBM Plex Sans Medium"/>
                <a:sym typeface="IBM Plex Sans Medium"/>
              </a:rPr>
              <a:t>Leverages our knowledge of critical brain dynamics and complexity to characterize 4-7 relevant EEG features using deep learning </a:t>
            </a:r>
            <a:endParaRPr>
              <a:solidFill>
                <a:srgbClr val="FFFFFF"/>
              </a:solidFill>
              <a:latin typeface="IBM Plex Sans Medium"/>
              <a:ea typeface="IBM Plex Sans Medium"/>
              <a:cs typeface="IBM Plex Sans Medium"/>
              <a:sym typeface="IBM Plex Sans Medium"/>
            </a:endParaRPr>
          </a:p>
        </p:txBody>
      </p:sp>
      <p:sp>
        <p:nvSpPr>
          <p:cNvPr id="704" name="Google Shape;704;p50"/>
          <p:cNvSpPr/>
          <p:nvPr/>
        </p:nvSpPr>
        <p:spPr>
          <a:xfrm flipH="1">
            <a:off x="5915175" y="1727525"/>
            <a:ext cx="321300" cy="278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txBox="1"/>
          <p:nvPr/>
        </p:nvSpPr>
        <p:spPr>
          <a:xfrm flipH="1">
            <a:off x="6589650" y="3499975"/>
            <a:ext cx="2310000" cy="831300"/>
          </a:xfrm>
          <a:prstGeom prst="rect">
            <a:avLst/>
          </a:prstGeom>
          <a:noFill/>
          <a:ln>
            <a:noFill/>
          </a:ln>
        </p:spPr>
        <p:txBody>
          <a:bodyPr spcFirstLastPara="1" wrap="square" lIns="91425" tIns="91425" rIns="91425" bIns="91425" anchor="t" anchorCtr="0">
            <a:noAutofit/>
          </a:bodyPr>
          <a:lstStyle/>
          <a:p>
            <a:pPr marL="342900" lvl="0" indent="-317500" algn="l" rtl="0">
              <a:spcBef>
                <a:spcPts val="0"/>
              </a:spcBef>
              <a:spcAft>
                <a:spcPts val="0"/>
              </a:spcAft>
              <a:buClr>
                <a:srgbClr val="FFFFFF"/>
              </a:buClr>
              <a:buSzPts val="1400"/>
              <a:buFont typeface="IBM Plex Sans Medium"/>
              <a:buChar char="●"/>
            </a:pPr>
            <a:r>
              <a:rPr lang="en">
                <a:solidFill>
                  <a:srgbClr val="FFFFFF"/>
                </a:solidFill>
                <a:latin typeface="IBM Plex Sans Medium"/>
                <a:ea typeface="IBM Plex Sans Medium"/>
                <a:cs typeface="IBM Plex Sans Medium"/>
                <a:sym typeface="IBM Plex Sans Medium"/>
              </a:rPr>
              <a:t>&lt;10 electrodes makes it ideal for clinical settings and it does not require TMS </a:t>
            </a:r>
            <a:endParaRPr>
              <a:solidFill>
                <a:srgbClr val="FFFFFF"/>
              </a:solidFill>
              <a:latin typeface="IBM Plex Sans Medium"/>
              <a:ea typeface="IBM Plex Sans Medium"/>
              <a:cs typeface="IBM Plex Sans Medium"/>
              <a:sym typeface="IBM Plex Sans Medium"/>
            </a:endParaRPr>
          </a:p>
          <a:p>
            <a:pPr marL="457200" lvl="0" indent="0" algn="l" rtl="0">
              <a:spcBef>
                <a:spcPts val="0"/>
              </a:spcBef>
              <a:spcAft>
                <a:spcPts val="0"/>
              </a:spcAft>
              <a:buNone/>
            </a:pPr>
            <a:endParaRPr>
              <a:solidFill>
                <a:srgbClr val="FFFFFF"/>
              </a:solidFill>
              <a:latin typeface="IBM Plex Sans Medium"/>
              <a:ea typeface="IBM Plex Sans Medium"/>
              <a:cs typeface="IBM Plex Sans Medium"/>
              <a:sym typeface="IBM Plex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grpSp>
        <p:nvGrpSpPr>
          <p:cNvPr id="25" name="Google Shape;675;p49">
            <a:extLst>
              <a:ext uri="{FF2B5EF4-FFF2-40B4-BE49-F238E27FC236}">
                <a16:creationId xmlns:a16="http://schemas.microsoft.com/office/drawing/2014/main" id="{21E0DBC1-F80F-D401-80FA-AB6307594EA5}"/>
              </a:ext>
            </a:extLst>
          </p:cNvPr>
          <p:cNvGrpSpPr/>
          <p:nvPr/>
        </p:nvGrpSpPr>
        <p:grpSpPr>
          <a:xfrm>
            <a:off x="6837073" y="3676442"/>
            <a:ext cx="1274931" cy="1311657"/>
            <a:chOff x="2601751" y="1612624"/>
            <a:chExt cx="1123049" cy="1127526"/>
          </a:xfrm>
        </p:grpSpPr>
        <p:sp>
          <p:nvSpPr>
            <p:cNvPr id="26" name="Google Shape;676;p49">
              <a:extLst>
                <a:ext uri="{FF2B5EF4-FFF2-40B4-BE49-F238E27FC236}">
                  <a16:creationId xmlns:a16="http://schemas.microsoft.com/office/drawing/2014/main" id="{D9A48342-3D98-7646-160E-8A31C353ED2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9">
              <a:extLst>
                <a:ext uri="{FF2B5EF4-FFF2-40B4-BE49-F238E27FC236}">
                  <a16:creationId xmlns:a16="http://schemas.microsoft.com/office/drawing/2014/main" id="{E1C50795-72C1-68D2-DE97-6B8C65B4BD9A}"/>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75;p49">
            <a:extLst>
              <a:ext uri="{FF2B5EF4-FFF2-40B4-BE49-F238E27FC236}">
                <a16:creationId xmlns:a16="http://schemas.microsoft.com/office/drawing/2014/main" id="{CC153C8D-F834-25E5-2C63-B5201537963B}"/>
              </a:ext>
            </a:extLst>
          </p:cNvPr>
          <p:cNvGrpSpPr/>
          <p:nvPr/>
        </p:nvGrpSpPr>
        <p:grpSpPr>
          <a:xfrm>
            <a:off x="6786074" y="2055051"/>
            <a:ext cx="1274931" cy="1311657"/>
            <a:chOff x="2601751" y="1612624"/>
            <a:chExt cx="1123049" cy="1127526"/>
          </a:xfrm>
        </p:grpSpPr>
        <p:sp>
          <p:nvSpPr>
            <p:cNvPr id="20" name="Google Shape;676;p49">
              <a:extLst>
                <a:ext uri="{FF2B5EF4-FFF2-40B4-BE49-F238E27FC236}">
                  <a16:creationId xmlns:a16="http://schemas.microsoft.com/office/drawing/2014/main" id="{9B6BDC38-9C28-C0C4-9780-6202F46BB120}"/>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9">
              <a:extLst>
                <a:ext uri="{FF2B5EF4-FFF2-40B4-BE49-F238E27FC236}">
                  <a16:creationId xmlns:a16="http://schemas.microsoft.com/office/drawing/2014/main" id="{6F9F137C-84BD-3365-56D9-BBE326A2C7D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75;p49">
            <a:extLst>
              <a:ext uri="{FF2B5EF4-FFF2-40B4-BE49-F238E27FC236}">
                <a16:creationId xmlns:a16="http://schemas.microsoft.com/office/drawing/2014/main" id="{0A6CEE67-869D-DD34-8888-980E3F294FB5}"/>
              </a:ext>
            </a:extLst>
          </p:cNvPr>
          <p:cNvGrpSpPr/>
          <p:nvPr/>
        </p:nvGrpSpPr>
        <p:grpSpPr>
          <a:xfrm>
            <a:off x="7567962" y="343774"/>
            <a:ext cx="1314080" cy="1514763"/>
            <a:chOff x="2601750" y="1612625"/>
            <a:chExt cx="1123050" cy="1127525"/>
          </a:xfrm>
        </p:grpSpPr>
        <p:sp>
          <p:nvSpPr>
            <p:cNvPr id="17" name="Google Shape;676;p49">
              <a:extLst>
                <a:ext uri="{FF2B5EF4-FFF2-40B4-BE49-F238E27FC236}">
                  <a16:creationId xmlns:a16="http://schemas.microsoft.com/office/drawing/2014/main" id="{988CF219-B53B-9F48-118F-4AB429A5EE68}"/>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7;p49">
              <a:extLst>
                <a:ext uri="{FF2B5EF4-FFF2-40B4-BE49-F238E27FC236}">
                  <a16:creationId xmlns:a16="http://schemas.microsoft.com/office/drawing/2014/main" id="{4110E02B-7AD6-EFCC-452D-2F1C46AF7FAE}"/>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75;p49">
            <a:extLst>
              <a:ext uri="{FF2B5EF4-FFF2-40B4-BE49-F238E27FC236}">
                <a16:creationId xmlns:a16="http://schemas.microsoft.com/office/drawing/2014/main" id="{476D1514-4EEC-DA7C-D0B2-F3F8CD13FB26}"/>
              </a:ext>
            </a:extLst>
          </p:cNvPr>
          <p:cNvGrpSpPr/>
          <p:nvPr/>
        </p:nvGrpSpPr>
        <p:grpSpPr>
          <a:xfrm>
            <a:off x="5733390" y="343774"/>
            <a:ext cx="1352544" cy="1514763"/>
            <a:chOff x="2601750" y="1612625"/>
            <a:chExt cx="1123050" cy="1127525"/>
          </a:xfrm>
        </p:grpSpPr>
        <p:sp>
          <p:nvSpPr>
            <p:cNvPr id="11" name="Google Shape;676;p49">
              <a:extLst>
                <a:ext uri="{FF2B5EF4-FFF2-40B4-BE49-F238E27FC236}">
                  <a16:creationId xmlns:a16="http://schemas.microsoft.com/office/drawing/2014/main" id="{473B53FD-FB0C-B02D-E176-904D967A625E}"/>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7;p49">
              <a:extLst>
                <a:ext uri="{FF2B5EF4-FFF2-40B4-BE49-F238E27FC236}">
                  <a16:creationId xmlns:a16="http://schemas.microsoft.com/office/drawing/2014/main" id="{1B879ADF-A3A0-413F-BDD6-B0D9EEF8AE6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8"/>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261959" y="1477997"/>
            <a:ext cx="4292466" cy="3517693"/>
            <a:chOff x="713100" y="1597775"/>
            <a:chExt cx="5712625" cy="3217500"/>
          </a:xfrm>
        </p:grpSpPr>
        <p:sp>
          <p:nvSpPr>
            <p:cNvPr id="449" name="Google Shape;449;p38"/>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title"/>
          </p:nvPr>
        </p:nvSpPr>
        <p:spPr>
          <a:xfrm>
            <a:off x="526163" y="1477997"/>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sp>
        <p:nvSpPr>
          <p:cNvPr id="452" name="Google Shape;452;p38"/>
          <p:cNvSpPr txBox="1">
            <a:spLocks noGrp="1"/>
          </p:cNvSpPr>
          <p:nvPr>
            <p:ph type="subTitle" idx="1"/>
          </p:nvPr>
        </p:nvSpPr>
        <p:spPr>
          <a:xfrm>
            <a:off x="526163" y="2026945"/>
            <a:ext cx="3856200" cy="2428500"/>
          </a:xfrm>
          <a:prstGeom prst="rect">
            <a:avLst/>
          </a:prstGeom>
        </p:spPr>
        <p:txBody>
          <a:bodyPr spcFirstLastPara="1" wrap="square" lIns="91425" tIns="91425" rIns="91425" bIns="91425" anchor="t" anchorCtr="0">
            <a:noAutofit/>
          </a:bodyPr>
          <a:lstStyle/>
          <a:p>
            <a:pPr>
              <a:buFont typeface="IBM Plex Sans Medium"/>
              <a:buChar char="●"/>
            </a:pPr>
            <a:r>
              <a:rPr lang="en-US" dirty="0"/>
              <a:t>Novel unique measures </a:t>
            </a:r>
          </a:p>
          <a:p>
            <a:pPr lvl="0">
              <a:buChar char="●"/>
            </a:pPr>
            <a:r>
              <a:rPr lang="en-US" dirty="0"/>
              <a:t>Higher resolution (8-10 elect.)</a:t>
            </a:r>
          </a:p>
          <a:p>
            <a:pPr>
              <a:buFont typeface="IBM Plex Sans Medium"/>
              <a:buChar char="●"/>
            </a:pPr>
            <a:r>
              <a:rPr lang="en-US" dirty="0"/>
              <a:t>Timeliness </a:t>
            </a:r>
          </a:p>
          <a:p>
            <a:pPr lvl="0">
              <a:buChar char="●"/>
            </a:pPr>
            <a:r>
              <a:rPr lang="en" dirty="0"/>
              <a:t>Inexpensive</a:t>
            </a:r>
            <a:endParaRPr lang="he-IL" dirty="0"/>
          </a:p>
          <a:p>
            <a:pPr lvl="0">
              <a:buChar char="●"/>
            </a:pPr>
            <a:r>
              <a:rPr lang="en-US" dirty="0"/>
              <a:t>Easy to operate</a:t>
            </a:r>
          </a:p>
          <a:p>
            <a:pPr lvl="0">
              <a:buChar char="●"/>
            </a:pPr>
            <a:endParaRPr dirty="0"/>
          </a:p>
          <a:p>
            <a:pPr marL="0" lvl="0" indent="0" algn="ctr" rtl="0">
              <a:spcBef>
                <a:spcPts val="0"/>
              </a:spcBef>
              <a:spcAft>
                <a:spcPts val="0"/>
              </a:spcAft>
              <a:buNone/>
            </a:pPr>
            <a:r>
              <a:rPr lang="en" dirty="0"/>
              <a:t>Intrinsic perturbation complexity index</a:t>
            </a:r>
            <a:endParaRPr dirty="0"/>
          </a:p>
          <a:p>
            <a:pPr marL="0" lvl="0" indent="0" algn="ctr" rtl="0">
              <a:spcBef>
                <a:spcPts val="0"/>
              </a:spcBef>
              <a:spcAft>
                <a:spcPts val="0"/>
              </a:spcAft>
              <a:buNone/>
            </a:pPr>
            <a:r>
              <a:rPr lang="en" dirty="0"/>
              <a:t>+</a:t>
            </a:r>
            <a:endParaRPr dirty="0"/>
          </a:p>
          <a:p>
            <a:pPr marL="0" lvl="0" indent="0" algn="ctr" rtl="0">
              <a:spcBef>
                <a:spcPts val="0"/>
              </a:spcBef>
              <a:spcAft>
                <a:spcPts val="0"/>
              </a:spcAft>
              <a:buNone/>
            </a:pPr>
            <a:r>
              <a:rPr lang="en" dirty="0"/>
              <a:t>Deep learning</a:t>
            </a:r>
            <a:endParaRPr dirty="0"/>
          </a:p>
          <a:p>
            <a:pPr marL="0" lvl="0" indent="0" algn="ctr" rtl="0">
              <a:spcBef>
                <a:spcPts val="0"/>
              </a:spcBef>
              <a:spcAft>
                <a:spcPts val="0"/>
              </a:spcAft>
              <a:buNone/>
            </a:pPr>
            <a:r>
              <a:rPr lang="en" dirty="0"/>
              <a:t>=</a:t>
            </a:r>
            <a:endParaRPr dirty="0"/>
          </a:p>
          <a:p>
            <a:pPr marL="0" lvl="0" indent="0" algn="ctr" rtl="0">
              <a:spcBef>
                <a:spcPts val="0"/>
              </a:spcBef>
              <a:spcAft>
                <a:spcPts val="1000"/>
              </a:spcAft>
              <a:buNone/>
            </a:pPr>
            <a:r>
              <a:rPr lang="en" dirty="0"/>
              <a:t>An effective and efficient software for measuring an individual’s relative level of consciousness in real time with EEG</a:t>
            </a:r>
            <a:endParaRPr dirty="0"/>
          </a:p>
        </p:txBody>
      </p:sp>
      <p:grpSp>
        <p:nvGrpSpPr>
          <p:cNvPr id="454" name="Google Shape;454;p38"/>
          <p:cNvGrpSpPr/>
          <p:nvPr/>
        </p:nvGrpSpPr>
        <p:grpSpPr>
          <a:xfrm>
            <a:off x="3347684" y="821432"/>
            <a:ext cx="1154625" cy="430500"/>
            <a:chOff x="4042650" y="642025"/>
            <a:chExt cx="1154625" cy="430500"/>
          </a:xfrm>
        </p:grpSpPr>
        <p:sp>
          <p:nvSpPr>
            <p:cNvPr id="455" name="Google Shape;455;p3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1" name="Google Shape;461;p38"/>
          <p:cNvPicPr preferRelativeResize="0"/>
          <p:nvPr/>
        </p:nvPicPr>
        <p:blipFill>
          <a:blip r:embed="rId3">
            <a:alphaModFix/>
          </a:blip>
          <a:stretch>
            <a:fillRect/>
          </a:stretch>
        </p:blipFill>
        <p:spPr>
          <a:xfrm>
            <a:off x="89417" y="0"/>
            <a:ext cx="2441750" cy="1479701"/>
          </a:xfrm>
          <a:prstGeom prst="rect">
            <a:avLst/>
          </a:prstGeom>
          <a:noFill/>
          <a:ln>
            <a:noFill/>
          </a:ln>
        </p:spPr>
      </p:pic>
      <p:graphicFrame>
        <p:nvGraphicFramePr>
          <p:cNvPr id="2" name="אובייקט 1">
            <a:extLst>
              <a:ext uri="{FF2B5EF4-FFF2-40B4-BE49-F238E27FC236}">
                <a16:creationId xmlns:a16="http://schemas.microsoft.com/office/drawing/2014/main" id="{A852341E-9CC5-BC11-121A-5EDD3441E220}"/>
              </a:ext>
            </a:extLst>
          </p:cNvPr>
          <p:cNvGraphicFramePr>
            <a:graphicFrameLocks noChangeAspect="1"/>
          </p:cNvGraphicFramePr>
          <p:nvPr>
            <p:extLst>
              <p:ext uri="{D42A27DB-BD31-4B8C-83A1-F6EECF244321}">
                <p14:modId xmlns:p14="http://schemas.microsoft.com/office/powerpoint/2010/main" val="3538013590"/>
              </p:ext>
            </p:extLst>
          </p:nvPr>
        </p:nvGraphicFramePr>
        <p:xfrm>
          <a:off x="6033868" y="661132"/>
          <a:ext cx="815151" cy="880210"/>
        </p:xfrm>
        <a:graphic>
          <a:graphicData uri="http://schemas.openxmlformats.org/presentationml/2006/ole">
            <mc:AlternateContent xmlns:mc="http://schemas.openxmlformats.org/markup-compatibility/2006">
              <mc:Choice xmlns:v="urn:schemas-microsoft-com:vml" Requires="v">
                <p:oleObj name="Bitmap Image" r:id="rId4" imgW="1352520" imgH="1460520" progId="PBrush">
                  <p:embed/>
                </p:oleObj>
              </mc:Choice>
              <mc:Fallback>
                <p:oleObj name="Bitmap Image" r:id="rId4" imgW="1352520" imgH="1460520" progId="PBrush">
                  <p:embed/>
                  <p:pic>
                    <p:nvPicPr>
                      <p:cNvPr id="2" name="אובייקט 1">
                        <a:extLst>
                          <a:ext uri="{FF2B5EF4-FFF2-40B4-BE49-F238E27FC236}">
                            <a16:creationId xmlns:a16="http://schemas.microsoft.com/office/drawing/2014/main" id="{A852341E-9CC5-BC11-121A-5EDD3441E220}"/>
                          </a:ext>
                        </a:extLst>
                      </p:cNvPr>
                      <p:cNvPicPr/>
                      <p:nvPr/>
                    </p:nvPicPr>
                    <p:blipFill>
                      <a:blip r:embed="rId5"/>
                      <a:stretch>
                        <a:fillRect/>
                      </a:stretch>
                    </p:blipFill>
                    <p:spPr>
                      <a:xfrm>
                        <a:off x="6033868" y="661132"/>
                        <a:ext cx="815151" cy="880210"/>
                      </a:xfrm>
                      <a:prstGeom prst="rect">
                        <a:avLst/>
                      </a:prstGeom>
                      <a:ln>
                        <a:solidFill>
                          <a:schemeClr val="accent1"/>
                        </a:solidFill>
                      </a:ln>
                    </p:spPr>
                  </p:pic>
                </p:oleObj>
              </mc:Fallback>
            </mc:AlternateContent>
          </a:graphicData>
        </a:graphic>
      </p:graphicFrame>
      <p:pic>
        <p:nvPicPr>
          <p:cNvPr id="3" name="תמונה 2">
            <a:extLst>
              <a:ext uri="{FF2B5EF4-FFF2-40B4-BE49-F238E27FC236}">
                <a16:creationId xmlns:a16="http://schemas.microsoft.com/office/drawing/2014/main" id="{5440E9C8-22BC-F646-1A73-12AFF9F770C3}"/>
              </a:ext>
            </a:extLst>
          </p:cNvPr>
          <p:cNvPicPr>
            <a:picLocks noChangeAspect="1"/>
          </p:cNvPicPr>
          <p:nvPr/>
        </p:nvPicPr>
        <p:blipFill>
          <a:blip r:embed="rId6"/>
          <a:stretch>
            <a:fillRect/>
          </a:stretch>
        </p:blipFill>
        <p:spPr>
          <a:xfrm>
            <a:off x="7851317" y="674986"/>
            <a:ext cx="852501" cy="852501"/>
          </a:xfrm>
          <a:prstGeom prst="rect">
            <a:avLst/>
          </a:prstGeom>
        </p:spPr>
      </p:pic>
      <p:pic>
        <p:nvPicPr>
          <p:cNvPr id="19" name="גרפיקה 18" descr="הוספה עם מילוי מלא">
            <a:extLst>
              <a:ext uri="{FF2B5EF4-FFF2-40B4-BE49-F238E27FC236}">
                <a16:creationId xmlns:a16="http://schemas.microsoft.com/office/drawing/2014/main" id="{30511A9C-A38A-7F4F-8976-9FCD311F8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2829" y="899862"/>
            <a:ext cx="430457" cy="430457"/>
          </a:xfrm>
          <a:prstGeom prst="rect">
            <a:avLst/>
          </a:prstGeom>
          <a:effectLst>
            <a:outerShdw blurRad="50800" dist="38100" dir="2700000" algn="tl" rotWithShape="0">
              <a:prstClr val="black">
                <a:alpha val="40000"/>
              </a:prstClr>
            </a:outerShdw>
          </a:effectLst>
        </p:spPr>
      </p:pic>
      <p:pic>
        <p:nvPicPr>
          <p:cNvPr id="14" name="גרפיקה 13" descr="אינטרנט עם מילוי מלא">
            <a:extLst>
              <a:ext uri="{FF2B5EF4-FFF2-40B4-BE49-F238E27FC236}">
                <a16:creationId xmlns:a16="http://schemas.microsoft.com/office/drawing/2014/main" id="{D868FC4F-4620-38B1-29FD-21079E128F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44441" y="2264975"/>
            <a:ext cx="914400" cy="914400"/>
          </a:xfrm>
          <a:prstGeom prst="rect">
            <a:avLst/>
          </a:prstGeom>
        </p:spPr>
      </p:pic>
      <p:pic>
        <p:nvPicPr>
          <p:cNvPr id="1028" name="Picture 4" descr="Patient Monitors - Discover Bionet patient monitoring systems">
            <a:extLst>
              <a:ext uri="{FF2B5EF4-FFF2-40B4-BE49-F238E27FC236}">
                <a16:creationId xmlns:a16="http://schemas.microsoft.com/office/drawing/2014/main" id="{296B53E4-B90A-134E-2972-AEA139E618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1284" y="3988742"/>
            <a:ext cx="938638" cy="703978"/>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451;p38">
            <a:extLst>
              <a:ext uri="{FF2B5EF4-FFF2-40B4-BE49-F238E27FC236}">
                <a16:creationId xmlns:a16="http://schemas.microsoft.com/office/drawing/2014/main" id="{DC59AF43-6D3D-DF02-F30F-A4206E31A5CF}"/>
              </a:ext>
            </a:extLst>
          </p:cNvPr>
          <p:cNvSpPr txBox="1">
            <a:spLocks/>
          </p:cNvSpPr>
          <p:nvPr/>
        </p:nvSpPr>
        <p:spPr>
          <a:xfrm>
            <a:off x="4857361" y="828740"/>
            <a:ext cx="82192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input</a:t>
            </a:r>
          </a:p>
        </p:txBody>
      </p:sp>
      <p:sp>
        <p:nvSpPr>
          <p:cNvPr id="29" name="Google Shape;451;p38">
            <a:extLst>
              <a:ext uri="{FF2B5EF4-FFF2-40B4-BE49-F238E27FC236}">
                <a16:creationId xmlns:a16="http://schemas.microsoft.com/office/drawing/2014/main" id="{D2BB273A-6616-8966-8947-440725BAF59F}"/>
              </a:ext>
            </a:extLst>
          </p:cNvPr>
          <p:cNvSpPr txBox="1">
            <a:spLocks/>
          </p:cNvSpPr>
          <p:nvPr/>
        </p:nvSpPr>
        <p:spPr>
          <a:xfrm>
            <a:off x="5263393" y="2325957"/>
            <a:ext cx="14924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Our software</a:t>
            </a:r>
          </a:p>
        </p:txBody>
      </p:sp>
      <p:sp>
        <p:nvSpPr>
          <p:cNvPr id="30" name="Google Shape;451;p38">
            <a:extLst>
              <a:ext uri="{FF2B5EF4-FFF2-40B4-BE49-F238E27FC236}">
                <a16:creationId xmlns:a16="http://schemas.microsoft.com/office/drawing/2014/main" id="{F55AB6DA-707F-2C19-9D12-0BA41FC551C3}"/>
              </a:ext>
            </a:extLst>
          </p:cNvPr>
          <p:cNvSpPr txBox="1">
            <a:spLocks/>
          </p:cNvSpPr>
          <p:nvPr/>
        </p:nvSpPr>
        <p:spPr>
          <a:xfrm>
            <a:off x="5191666" y="4054381"/>
            <a:ext cx="15944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Output- CI</a:t>
            </a:r>
          </a:p>
        </p:txBody>
      </p:sp>
    </p:spTree>
    <p:extLst>
      <p:ext uri="{BB962C8B-B14F-4D97-AF65-F5344CB8AC3E}">
        <p14:creationId xmlns:p14="http://schemas.microsoft.com/office/powerpoint/2010/main" val="345167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37"/>
          <p:cNvSpPr/>
          <p:nvPr/>
        </p:nvSpPr>
        <p:spPr>
          <a:xfrm>
            <a:off x="5998750"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sz="2500" b="1">
              <a:solidFill>
                <a:schemeClr val="lt1"/>
              </a:solidFill>
              <a:latin typeface="IBM Plex Sans"/>
              <a:ea typeface="IBM Plex Sans"/>
              <a:cs typeface="IBM Plex Sans"/>
              <a:sym typeface="IBM Plex Sans"/>
            </a:endParaRPr>
          </a:p>
        </p:txBody>
      </p:sp>
      <p:sp>
        <p:nvSpPr>
          <p:cNvPr id="404" name="Google Shape;404;p37"/>
          <p:cNvSpPr/>
          <p:nvPr/>
        </p:nvSpPr>
        <p:spPr>
          <a:xfrm>
            <a:off x="3270450" y="1472100"/>
            <a:ext cx="26076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74050"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txBox="1">
            <a:spLocks noGrp="1"/>
          </p:cNvSpPr>
          <p:nvPr>
            <p:ph type="title"/>
          </p:nvPr>
        </p:nvSpPr>
        <p:spPr>
          <a:xfrm>
            <a:off x="3619629" y="2260363"/>
            <a:ext cx="18243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Diagnostic</a:t>
            </a:r>
            <a:endParaRPr dirty="0"/>
          </a:p>
        </p:txBody>
      </p:sp>
      <p:sp>
        <p:nvSpPr>
          <p:cNvPr id="407" name="Google Shape;407;p37"/>
          <p:cNvSpPr txBox="1">
            <a:spLocks noGrp="1"/>
          </p:cNvSpPr>
          <p:nvPr>
            <p:ph type="title" idx="2"/>
          </p:nvPr>
        </p:nvSpPr>
        <p:spPr>
          <a:xfrm>
            <a:off x="1008176" y="2282596"/>
            <a:ext cx="16425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Surgical</a:t>
            </a:r>
            <a:endParaRPr dirty="0"/>
          </a:p>
        </p:txBody>
      </p:sp>
      <p:sp>
        <p:nvSpPr>
          <p:cNvPr id="408" name="Google Shape;408;p37"/>
          <p:cNvSpPr txBox="1">
            <a:spLocks noGrp="1"/>
          </p:cNvSpPr>
          <p:nvPr>
            <p:ph type="subTitle" idx="1"/>
          </p:nvPr>
        </p:nvSpPr>
        <p:spPr>
          <a:xfrm>
            <a:off x="546054" y="2592214"/>
            <a:ext cx="2591400" cy="12621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Trauma from waking up</a:t>
            </a:r>
            <a:endParaRPr dirty="0"/>
          </a:p>
          <a:p>
            <a:pPr marL="457200" lvl="0" indent="-317500" algn="l" rtl="0">
              <a:spcBef>
                <a:spcPts val="1000"/>
              </a:spcBef>
              <a:spcAft>
                <a:spcPts val="1000"/>
              </a:spcAft>
              <a:buSzPts val="1400"/>
              <a:buChar char="●"/>
            </a:pPr>
            <a:r>
              <a:rPr lang="en" dirty="0"/>
              <a:t>Post-op complications from too much anesthesia</a:t>
            </a:r>
            <a:endParaRPr dirty="0"/>
          </a:p>
        </p:txBody>
      </p:sp>
      <p:sp>
        <p:nvSpPr>
          <p:cNvPr id="409" name="Google Shape;409;p37"/>
          <p:cNvSpPr txBox="1">
            <a:spLocks noGrp="1"/>
          </p:cNvSpPr>
          <p:nvPr>
            <p:ph type="subTitle" idx="3"/>
          </p:nvPr>
        </p:nvSpPr>
        <p:spPr>
          <a:xfrm>
            <a:off x="3393886" y="2824275"/>
            <a:ext cx="2505600" cy="1262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dirty="0"/>
              <a:t>Unresponsive wakefulness syndrome (UWS)</a:t>
            </a:r>
            <a:endParaRPr dirty="0"/>
          </a:p>
          <a:p>
            <a:pPr marL="457200" lvl="0" indent="-317500" algn="l" rtl="0">
              <a:spcBef>
                <a:spcPts val="1000"/>
              </a:spcBef>
              <a:spcAft>
                <a:spcPts val="1000"/>
              </a:spcAft>
              <a:buSzPts val="1400"/>
              <a:buChar char="●"/>
            </a:pPr>
            <a:r>
              <a:rPr lang="en" dirty="0"/>
              <a:t>Minimally conscious states (MCS)</a:t>
            </a:r>
            <a:endParaRPr dirty="0"/>
          </a:p>
        </p:txBody>
      </p:sp>
      <p:sp>
        <p:nvSpPr>
          <p:cNvPr id="410" name="Google Shape;410;p37"/>
          <p:cNvSpPr txBox="1"/>
          <p:nvPr/>
        </p:nvSpPr>
        <p:spPr>
          <a:xfrm>
            <a:off x="402300" y="172300"/>
            <a:ext cx="69762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700" b="1">
                <a:solidFill>
                  <a:schemeClr val="lt1"/>
                </a:solidFill>
                <a:latin typeface="IBM Plex Sans"/>
                <a:ea typeface="IBM Plex Sans"/>
                <a:cs typeface="IBM Plex Sans"/>
                <a:sym typeface="IBM Plex Sans"/>
              </a:rPr>
              <a:t>Multiple dimensions to the problem guided our solution</a:t>
            </a:r>
            <a:endParaRPr sz="3700"/>
          </a:p>
        </p:txBody>
      </p:sp>
      <p:sp>
        <p:nvSpPr>
          <p:cNvPr id="411" name="Google Shape;411;p37"/>
          <p:cNvSpPr txBox="1">
            <a:spLocks noGrp="1"/>
          </p:cNvSpPr>
          <p:nvPr>
            <p:ph type="title"/>
          </p:nvPr>
        </p:nvSpPr>
        <p:spPr>
          <a:xfrm>
            <a:off x="6349388" y="2260363"/>
            <a:ext cx="19389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a:t>
            </a:r>
            <a:endParaRPr dirty="0"/>
          </a:p>
        </p:txBody>
      </p:sp>
      <p:sp>
        <p:nvSpPr>
          <p:cNvPr id="412" name="Google Shape;412;p37"/>
          <p:cNvSpPr txBox="1"/>
          <p:nvPr/>
        </p:nvSpPr>
        <p:spPr>
          <a:xfrm>
            <a:off x="6025843" y="2539813"/>
            <a:ext cx="2686800" cy="1734300"/>
          </a:xfrm>
          <a:prstGeom prst="rect">
            <a:avLst/>
          </a:prstGeom>
          <a:noFill/>
          <a:ln>
            <a:noFill/>
          </a:ln>
        </p:spPr>
        <p:txBody>
          <a:bodyPr spcFirstLastPara="1" wrap="square" lIns="91425" tIns="91425" rIns="91425" bIns="91425" anchor="t" anchorCtr="0">
            <a:spAutoFit/>
          </a:bodyPr>
          <a:lstStyle/>
          <a:p>
            <a:pPr marL="457200" lvl="0" indent="-317500" algn="l" rtl="0">
              <a:spcBef>
                <a:spcPts val="1000"/>
              </a:spcBef>
              <a:spcAft>
                <a:spcPts val="0"/>
              </a:spcAft>
              <a:buClr>
                <a:schemeClr val="lt1"/>
              </a:buClr>
              <a:buSzPts val="1400"/>
              <a:buFont typeface="IBM Plex Sans Medium"/>
              <a:buChar char="●"/>
            </a:pPr>
            <a:r>
              <a:rPr lang="en" dirty="0">
                <a:solidFill>
                  <a:schemeClr val="lt1"/>
                </a:solidFill>
                <a:latin typeface="IBM Plex Sans Medium"/>
                <a:ea typeface="IBM Plex Sans Medium"/>
                <a:cs typeface="IBM Plex Sans Medium"/>
                <a:sym typeface="IBM Plex Sans Medium"/>
              </a:rPr>
              <a:t>Disorders of consciousness</a:t>
            </a:r>
            <a:endParaRPr dirty="0">
              <a:solidFill>
                <a:schemeClr val="lt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lt1"/>
              </a:buClr>
              <a:buSzPts val="1400"/>
              <a:buFont typeface="IBM Plex Sans Medium"/>
              <a:buChar char="●"/>
            </a:pPr>
            <a:r>
              <a:rPr lang="en" dirty="0">
                <a:solidFill>
                  <a:schemeClr val="lt1"/>
                </a:solidFill>
                <a:latin typeface="IBM Plex Sans Medium"/>
                <a:ea typeface="IBM Plex Sans Medium"/>
                <a:cs typeface="IBM Plex Sans Medium"/>
                <a:sym typeface="IBM Plex Sans Medium"/>
              </a:rPr>
              <a:t>Mechanisms of anesthesia or psychiatric medications</a:t>
            </a:r>
            <a:endParaRPr dirty="0">
              <a:solidFill>
                <a:schemeClr val="lt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lt1"/>
              </a:buClr>
              <a:buSzPts val="1400"/>
              <a:buFont typeface="IBM Plex Sans Medium"/>
              <a:buChar char="●"/>
            </a:pPr>
            <a:r>
              <a:rPr lang="en" dirty="0">
                <a:solidFill>
                  <a:schemeClr val="lt1"/>
                </a:solidFill>
                <a:latin typeface="IBM Plex Sans Medium"/>
                <a:ea typeface="IBM Plex Sans Medium"/>
                <a:cs typeface="IBM Plex Sans Medium"/>
                <a:sym typeface="IBM Plex Sans Medium"/>
              </a:rPr>
              <a:t>Critical brain dynamics</a:t>
            </a:r>
            <a:endParaRPr dirty="0">
              <a:solidFill>
                <a:schemeClr val="lt1"/>
              </a:solidFill>
              <a:latin typeface="IBM Plex Sans Medium"/>
              <a:ea typeface="IBM Plex Sans Medium"/>
              <a:cs typeface="IBM Plex Sans Medium"/>
              <a:sym typeface="IBM Plex Sans Medium"/>
            </a:endParaRPr>
          </a:p>
        </p:txBody>
      </p:sp>
      <p:grpSp>
        <p:nvGrpSpPr>
          <p:cNvPr id="413" name="Google Shape;413;p37"/>
          <p:cNvGrpSpPr/>
          <p:nvPr/>
        </p:nvGrpSpPr>
        <p:grpSpPr>
          <a:xfrm>
            <a:off x="7201060" y="1815236"/>
            <a:ext cx="294261" cy="340168"/>
            <a:chOff x="2708700" y="3804850"/>
            <a:chExt cx="417925" cy="483125"/>
          </a:xfrm>
        </p:grpSpPr>
        <p:sp>
          <p:nvSpPr>
            <p:cNvPr id="414" name="Google Shape;414;p37"/>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sp>
          <p:nvSpPr>
            <p:cNvPr id="415" name="Google Shape;415;p37"/>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sp>
          <p:nvSpPr>
            <p:cNvPr id="416" name="Google Shape;416;p37"/>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sp>
          <p:nvSpPr>
            <p:cNvPr id="417" name="Google Shape;417;p37"/>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grpSp>
      <p:grpSp>
        <p:nvGrpSpPr>
          <p:cNvPr id="418" name="Google Shape;418;p37"/>
          <p:cNvGrpSpPr/>
          <p:nvPr/>
        </p:nvGrpSpPr>
        <p:grpSpPr>
          <a:xfrm>
            <a:off x="4290248" y="1767317"/>
            <a:ext cx="356438" cy="436007"/>
            <a:chOff x="-31166825" y="1939525"/>
            <a:chExt cx="293800" cy="291425"/>
          </a:xfrm>
        </p:grpSpPr>
        <p:sp>
          <p:nvSpPr>
            <p:cNvPr id="419" name="Google Shape;419;p37"/>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7"/>
          <p:cNvGrpSpPr/>
          <p:nvPr/>
        </p:nvGrpSpPr>
        <p:grpSpPr>
          <a:xfrm>
            <a:off x="1610088" y="1819618"/>
            <a:ext cx="363523" cy="353419"/>
            <a:chOff x="-26585200" y="2710400"/>
            <a:chExt cx="304025" cy="295575"/>
          </a:xfrm>
        </p:grpSpPr>
        <p:sp>
          <p:nvSpPr>
            <p:cNvPr id="431" name="Google Shape;431;p37"/>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oogle Shape;675;p49">
            <a:extLst>
              <a:ext uri="{FF2B5EF4-FFF2-40B4-BE49-F238E27FC236}">
                <a16:creationId xmlns:a16="http://schemas.microsoft.com/office/drawing/2014/main" id="{3A321FDA-CF5C-B048-A005-B9CDEDB0D4DD}"/>
              </a:ext>
            </a:extLst>
          </p:cNvPr>
          <p:cNvGrpSpPr/>
          <p:nvPr/>
        </p:nvGrpSpPr>
        <p:grpSpPr>
          <a:xfrm>
            <a:off x="5722162" y="1467336"/>
            <a:ext cx="2088783" cy="2208828"/>
            <a:chOff x="2601750" y="1612625"/>
            <a:chExt cx="1123050" cy="1127525"/>
          </a:xfrm>
        </p:grpSpPr>
        <p:sp>
          <p:nvSpPr>
            <p:cNvPr id="6" name="Google Shape;676;p49">
              <a:extLst>
                <a:ext uri="{FF2B5EF4-FFF2-40B4-BE49-F238E27FC236}">
                  <a16:creationId xmlns:a16="http://schemas.microsoft.com/office/drawing/2014/main" id="{E32067D9-0D80-241E-DC82-3CDC8C853B14}"/>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7;p49">
              <a:extLst>
                <a:ext uri="{FF2B5EF4-FFF2-40B4-BE49-F238E27FC236}">
                  <a16:creationId xmlns:a16="http://schemas.microsoft.com/office/drawing/2014/main" id="{9E1F7A2E-7FD9-1069-DB2D-EF5AAD348EE3}"/>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75;p49">
            <a:extLst>
              <a:ext uri="{FF2B5EF4-FFF2-40B4-BE49-F238E27FC236}">
                <a16:creationId xmlns:a16="http://schemas.microsoft.com/office/drawing/2014/main" id="{F4E8F784-2EFD-808C-DFEE-97ACFF477695}"/>
              </a:ext>
            </a:extLst>
          </p:cNvPr>
          <p:cNvGrpSpPr/>
          <p:nvPr/>
        </p:nvGrpSpPr>
        <p:grpSpPr>
          <a:xfrm>
            <a:off x="1219157" y="1467336"/>
            <a:ext cx="2071997" cy="2208828"/>
            <a:chOff x="2601750" y="1612625"/>
            <a:chExt cx="1123050" cy="1127525"/>
          </a:xfrm>
        </p:grpSpPr>
        <p:sp>
          <p:nvSpPr>
            <p:cNvPr id="13" name="Google Shape;676;p49">
              <a:extLst>
                <a:ext uri="{FF2B5EF4-FFF2-40B4-BE49-F238E27FC236}">
                  <a16:creationId xmlns:a16="http://schemas.microsoft.com/office/drawing/2014/main" id="{B5E8F9B4-7F07-9808-6DD2-B765AA71455D}"/>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7;p49">
              <a:extLst>
                <a:ext uri="{FF2B5EF4-FFF2-40B4-BE49-F238E27FC236}">
                  <a16:creationId xmlns:a16="http://schemas.microsoft.com/office/drawing/2014/main" id="{54E10EC5-5A72-3539-1405-15BB5B70977F}"/>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51;p38">
            <a:extLst>
              <a:ext uri="{FF2B5EF4-FFF2-40B4-BE49-F238E27FC236}">
                <a16:creationId xmlns:a16="http://schemas.microsoft.com/office/drawing/2014/main" id="{AF9022A5-7784-7F61-C577-2B30540F609F}"/>
              </a:ext>
            </a:extLst>
          </p:cNvPr>
          <p:cNvSpPr txBox="1">
            <a:spLocks noGrp="1"/>
          </p:cNvSpPr>
          <p:nvPr>
            <p:ph type="title"/>
          </p:nvPr>
        </p:nvSpPr>
        <p:spPr>
          <a:xfrm>
            <a:off x="3032576" y="281937"/>
            <a:ext cx="293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solution</a:t>
            </a:r>
            <a:endParaRPr dirty="0"/>
          </a:p>
        </p:txBody>
      </p:sp>
      <p:sp>
        <p:nvSpPr>
          <p:cNvPr id="11" name="Google Shape;451;p38">
            <a:extLst>
              <a:ext uri="{FF2B5EF4-FFF2-40B4-BE49-F238E27FC236}">
                <a16:creationId xmlns:a16="http://schemas.microsoft.com/office/drawing/2014/main" id="{CFF1C9D0-C063-FABB-5154-796877D87793}"/>
              </a:ext>
            </a:extLst>
          </p:cNvPr>
          <p:cNvSpPr txBox="1">
            <a:spLocks/>
          </p:cNvSpPr>
          <p:nvPr/>
        </p:nvSpPr>
        <p:spPr>
          <a:xfrm>
            <a:off x="4753093" y="3184124"/>
            <a:ext cx="410718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200" dirty="0"/>
              <a:t>electrodes</a:t>
            </a:r>
          </a:p>
        </p:txBody>
      </p:sp>
      <p:pic>
        <p:nvPicPr>
          <p:cNvPr id="18" name="גרפיקה 17" descr="הוספה עם מילוי מלא">
            <a:extLst>
              <a:ext uri="{FF2B5EF4-FFF2-40B4-BE49-F238E27FC236}">
                <a16:creationId xmlns:a16="http://schemas.microsoft.com/office/drawing/2014/main" id="{14381C67-2224-2A54-0AB7-9E909A26DE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5755" y="2306177"/>
            <a:ext cx="721806" cy="721806"/>
          </a:xfrm>
          <a:prstGeom prst="rect">
            <a:avLst/>
          </a:prstGeom>
          <a:effectLst>
            <a:outerShdw blurRad="50800" dist="38100" dir="2700000" algn="tl" rotWithShape="0">
              <a:prstClr val="black">
                <a:alpha val="40000"/>
              </a:prstClr>
            </a:outerShdw>
          </a:effectLst>
        </p:spPr>
      </p:pic>
      <p:graphicFrame>
        <p:nvGraphicFramePr>
          <p:cNvPr id="9" name="אובייקט 8">
            <a:extLst>
              <a:ext uri="{FF2B5EF4-FFF2-40B4-BE49-F238E27FC236}">
                <a16:creationId xmlns:a16="http://schemas.microsoft.com/office/drawing/2014/main" id="{7AD4A0B2-D4CA-BD92-153F-D72B5DCEB68A}"/>
              </a:ext>
            </a:extLst>
          </p:cNvPr>
          <p:cNvGraphicFramePr>
            <a:graphicFrameLocks noChangeAspect="1"/>
          </p:cNvGraphicFramePr>
          <p:nvPr>
            <p:extLst>
              <p:ext uri="{D42A27DB-BD31-4B8C-83A1-F6EECF244321}">
                <p14:modId xmlns:p14="http://schemas.microsoft.com/office/powerpoint/2010/main" val="3560429924"/>
              </p:ext>
            </p:extLst>
          </p:nvPr>
        </p:nvGraphicFramePr>
        <p:xfrm>
          <a:off x="1668846" y="1786894"/>
          <a:ext cx="1320801" cy="1426217"/>
        </p:xfrm>
        <a:graphic>
          <a:graphicData uri="http://schemas.openxmlformats.org/presentationml/2006/ole">
            <mc:AlternateContent xmlns:mc="http://schemas.openxmlformats.org/markup-compatibility/2006">
              <mc:Choice xmlns:v="urn:schemas-microsoft-com:vml" Requires="v">
                <p:oleObj name="Bitmap Image" r:id="rId5" imgW="1352520" imgH="1460520" progId="PBrush">
                  <p:embed/>
                </p:oleObj>
              </mc:Choice>
              <mc:Fallback>
                <p:oleObj name="Bitmap Image" r:id="rId5" imgW="1352520" imgH="1460520" progId="PBrush">
                  <p:embed/>
                  <p:pic>
                    <p:nvPicPr>
                      <p:cNvPr id="0" name=""/>
                      <p:cNvPicPr/>
                      <p:nvPr/>
                    </p:nvPicPr>
                    <p:blipFill>
                      <a:blip r:embed="rId6"/>
                      <a:stretch>
                        <a:fillRect/>
                      </a:stretch>
                    </p:blipFill>
                    <p:spPr>
                      <a:xfrm>
                        <a:off x="1668846" y="1786894"/>
                        <a:ext cx="1320801" cy="1426217"/>
                      </a:xfrm>
                      <a:prstGeom prst="rect">
                        <a:avLst/>
                      </a:prstGeom>
                      <a:ln>
                        <a:solidFill>
                          <a:schemeClr val="accent1"/>
                        </a:solidFill>
                      </a:ln>
                    </p:spPr>
                  </p:pic>
                </p:oleObj>
              </mc:Fallback>
            </mc:AlternateContent>
          </a:graphicData>
        </a:graphic>
      </p:graphicFrame>
      <p:pic>
        <p:nvPicPr>
          <p:cNvPr id="5" name="תמונה 4">
            <a:extLst>
              <a:ext uri="{FF2B5EF4-FFF2-40B4-BE49-F238E27FC236}">
                <a16:creationId xmlns:a16="http://schemas.microsoft.com/office/drawing/2014/main" id="{7AED5058-0BD8-5D4A-1626-2FEC051C2A94}"/>
              </a:ext>
            </a:extLst>
          </p:cNvPr>
          <p:cNvPicPr>
            <a:picLocks noChangeAspect="1"/>
          </p:cNvPicPr>
          <p:nvPr/>
        </p:nvPicPr>
        <p:blipFill>
          <a:blip r:embed="rId7"/>
          <a:stretch>
            <a:fillRect/>
          </a:stretch>
        </p:blipFill>
        <p:spPr>
          <a:xfrm>
            <a:off x="6076433" y="1786894"/>
            <a:ext cx="1460500" cy="1460500"/>
          </a:xfrm>
          <a:prstGeom prst="rect">
            <a:avLst/>
          </a:prstGeom>
        </p:spPr>
      </p:pic>
      <p:sp>
        <p:nvSpPr>
          <p:cNvPr id="10" name="Google Shape;451;p38">
            <a:extLst>
              <a:ext uri="{FF2B5EF4-FFF2-40B4-BE49-F238E27FC236}">
                <a16:creationId xmlns:a16="http://schemas.microsoft.com/office/drawing/2014/main" id="{D4CC7455-BA56-F27C-8E94-A6344A7BDCB5}"/>
              </a:ext>
            </a:extLst>
          </p:cNvPr>
          <p:cNvSpPr txBox="1">
            <a:spLocks/>
          </p:cNvSpPr>
          <p:nvPr/>
        </p:nvSpPr>
        <p:spPr>
          <a:xfrm>
            <a:off x="284451" y="3184124"/>
            <a:ext cx="410718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200" dirty="0"/>
              <a:t>Perishable EEG CAP</a:t>
            </a:r>
          </a:p>
        </p:txBody>
      </p:sp>
    </p:spTree>
    <p:extLst>
      <p:ext uri="{BB962C8B-B14F-4D97-AF65-F5344CB8AC3E}">
        <p14:creationId xmlns:p14="http://schemas.microsoft.com/office/powerpoint/2010/main" val="763080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4" name="St. Louis man awake during surgery (1) - Trim">
            <a:hlinkClick r:id="" action="ppaction://media"/>
            <a:extLst>
              <a:ext uri="{FF2B5EF4-FFF2-40B4-BE49-F238E27FC236}">
                <a16:creationId xmlns:a16="http://schemas.microsoft.com/office/drawing/2014/main" id="{913FE522-B724-D1FF-7596-A2457421FA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285750"/>
            <a:ext cx="8128000" cy="4572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pic>
        <p:nvPicPr>
          <p:cNvPr id="461" name="Google Shape;461;p38"/>
          <p:cNvPicPr preferRelativeResize="0"/>
          <p:nvPr/>
        </p:nvPicPr>
        <p:blipFill>
          <a:blip r:embed="rId3">
            <a:alphaModFix/>
          </a:blip>
          <a:stretch>
            <a:fillRect/>
          </a:stretch>
        </p:blipFill>
        <p:spPr>
          <a:xfrm>
            <a:off x="467450" y="987936"/>
            <a:ext cx="2441750" cy="1479701"/>
          </a:xfrm>
          <a:prstGeom prst="rect">
            <a:avLst/>
          </a:prstGeom>
          <a:noFill/>
          <a:ln>
            <a:noFill/>
          </a:ln>
        </p:spPr>
      </p:pic>
      <p:sp>
        <p:nvSpPr>
          <p:cNvPr id="9" name="Google Shape;447;p38">
            <a:extLst>
              <a:ext uri="{FF2B5EF4-FFF2-40B4-BE49-F238E27FC236}">
                <a16:creationId xmlns:a16="http://schemas.microsoft.com/office/drawing/2014/main" id="{47FEB1F5-6B0D-2999-FF2A-A67EB569F72D}"/>
              </a:ext>
            </a:extLst>
          </p:cNvPr>
          <p:cNvSpPr/>
          <p:nvPr/>
        </p:nvSpPr>
        <p:spPr>
          <a:xfrm>
            <a:off x="5935431" y="242204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317949" y="888669"/>
            <a:ext cx="4201192" cy="1934044"/>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330838" y="909498"/>
            <a:ext cx="4188303" cy="1913215"/>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txBox="1">
            <a:spLocks noGrp="1"/>
          </p:cNvSpPr>
          <p:nvPr>
            <p:ph type="title"/>
          </p:nvPr>
        </p:nvSpPr>
        <p:spPr>
          <a:xfrm>
            <a:off x="471211" y="57424"/>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sp>
        <p:nvSpPr>
          <p:cNvPr id="452" name="Google Shape;452;p38"/>
          <p:cNvSpPr txBox="1">
            <a:spLocks noGrp="1"/>
          </p:cNvSpPr>
          <p:nvPr>
            <p:ph type="subTitle" idx="1"/>
          </p:nvPr>
        </p:nvSpPr>
        <p:spPr>
          <a:xfrm>
            <a:off x="388516" y="1101236"/>
            <a:ext cx="3856200" cy="3022752"/>
          </a:xfrm>
          <a:prstGeom prst="rect">
            <a:avLst/>
          </a:prstGeom>
        </p:spPr>
        <p:txBody>
          <a:bodyPr spcFirstLastPara="1" wrap="square" lIns="91425" tIns="91425" rIns="91425" bIns="91425" anchor="t" anchorCtr="0">
            <a:noAutofit/>
          </a:bodyPr>
          <a:lstStyle/>
          <a:p>
            <a:pPr>
              <a:buFont typeface="IBM Plex Sans Medium"/>
              <a:buChar char="●"/>
            </a:pPr>
            <a:r>
              <a:rPr lang="en-US" dirty="0"/>
              <a:t>Novel unique measures </a:t>
            </a:r>
          </a:p>
          <a:p>
            <a:pPr lvl="0">
              <a:buChar char="●"/>
            </a:pPr>
            <a:r>
              <a:rPr lang="en-US" dirty="0"/>
              <a:t>Higher resolution (8-10 elect.)</a:t>
            </a:r>
          </a:p>
          <a:p>
            <a:pPr>
              <a:buFont typeface="IBM Plex Sans Medium"/>
              <a:buChar char="●"/>
            </a:pPr>
            <a:r>
              <a:rPr lang="en-US" dirty="0"/>
              <a:t>Timeliness </a:t>
            </a:r>
          </a:p>
          <a:p>
            <a:pPr lvl="0">
              <a:buChar char="●"/>
            </a:pPr>
            <a:r>
              <a:rPr lang="en" dirty="0"/>
              <a:t>Inexpensive</a:t>
            </a:r>
            <a:endParaRPr lang="he-IL" dirty="0"/>
          </a:p>
          <a:p>
            <a:pPr lvl="0">
              <a:buChar char="●"/>
            </a:pPr>
            <a:r>
              <a:rPr lang="en-US" dirty="0"/>
              <a:t>Easy to operate</a:t>
            </a:r>
          </a:p>
          <a:p>
            <a:pPr lvl="0">
              <a:buChar char="●"/>
            </a:pPr>
            <a:endParaRPr dirty="0"/>
          </a:p>
        </p:txBody>
      </p:sp>
      <p:pic>
        <p:nvPicPr>
          <p:cNvPr id="4" name="תמונה 3">
            <a:extLst>
              <a:ext uri="{FF2B5EF4-FFF2-40B4-BE49-F238E27FC236}">
                <a16:creationId xmlns:a16="http://schemas.microsoft.com/office/drawing/2014/main" id="{7B47EB42-17E6-57A7-89EA-C89B0397523E}"/>
              </a:ext>
            </a:extLst>
          </p:cNvPr>
          <p:cNvPicPr>
            <a:picLocks noChangeAspect="1"/>
          </p:cNvPicPr>
          <p:nvPr/>
        </p:nvPicPr>
        <p:blipFill>
          <a:blip r:embed="rId4"/>
          <a:stretch>
            <a:fillRect/>
          </a:stretch>
        </p:blipFill>
        <p:spPr>
          <a:xfrm>
            <a:off x="4736780" y="641206"/>
            <a:ext cx="4089271" cy="2538169"/>
          </a:xfrm>
          <a:prstGeom prst="rect">
            <a:avLst/>
          </a:prstGeom>
        </p:spPr>
      </p:pic>
      <p:grpSp>
        <p:nvGrpSpPr>
          <p:cNvPr id="5" name="Google Shape;454;p38">
            <a:extLst>
              <a:ext uri="{FF2B5EF4-FFF2-40B4-BE49-F238E27FC236}">
                <a16:creationId xmlns:a16="http://schemas.microsoft.com/office/drawing/2014/main" id="{AEBC066A-3BA7-CC22-E882-3031ABC24D8B}"/>
              </a:ext>
            </a:extLst>
          </p:cNvPr>
          <p:cNvGrpSpPr/>
          <p:nvPr/>
        </p:nvGrpSpPr>
        <p:grpSpPr>
          <a:xfrm>
            <a:off x="4906495" y="4406325"/>
            <a:ext cx="1154625" cy="430500"/>
            <a:chOff x="4042650" y="642025"/>
            <a:chExt cx="1154625" cy="430500"/>
          </a:xfrm>
        </p:grpSpPr>
        <p:sp>
          <p:nvSpPr>
            <p:cNvPr id="6" name="Google Shape;455;p38">
              <a:extLst>
                <a:ext uri="{FF2B5EF4-FFF2-40B4-BE49-F238E27FC236}">
                  <a16:creationId xmlns:a16="http://schemas.microsoft.com/office/drawing/2014/main" id="{473E669C-12E1-91C0-E026-6AA489B9A6EC}"/>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6;p38">
              <a:extLst>
                <a:ext uri="{FF2B5EF4-FFF2-40B4-BE49-F238E27FC236}">
                  <a16:creationId xmlns:a16="http://schemas.microsoft.com/office/drawing/2014/main" id="{FE3EE6A0-EEEF-F5E8-2101-3B896788D519}"/>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60;p38">
            <a:extLst>
              <a:ext uri="{FF2B5EF4-FFF2-40B4-BE49-F238E27FC236}">
                <a16:creationId xmlns:a16="http://schemas.microsoft.com/office/drawing/2014/main" id="{AA3093BC-2302-0B2B-DECB-83637AB2732E}"/>
              </a:ext>
            </a:extLst>
          </p:cNvPr>
          <p:cNvSpPr/>
          <p:nvPr/>
        </p:nvSpPr>
        <p:spPr>
          <a:xfrm>
            <a:off x="4906495" y="376066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13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6"/>
          <p:cNvSpPr txBox="1">
            <a:spLocks noGrp="1"/>
          </p:cNvSpPr>
          <p:nvPr>
            <p:ph type="title"/>
          </p:nvPr>
        </p:nvSpPr>
        <p:spPr>
          <a:xfrm>
            <a:off x="1064500" y="895775"/>
            <a:ext cx="2778900" cy="16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problem</a:t>
            </a:r>
            <a:endParaRPr dirty="0"/>
          </a:p>
        </p:txBody>
      </p:sp>
      <p:sp>
        <p:nvSpPr>
          <p:cNvPr id="394" name="Google Shape;394;p36"/>
          <p:cNvSpPr txBox="1">
            <a:spLocks noGrp="1"/>
          </p:cNvSpPr>
          <p:nvPr>
            <p:ph type="subTitle" idx="1"/>
          </p:nvPr>
        </p:nvSpPr>
        <p:spPr>
          <a:xfrm>
            <a:off x="1391790" y="2845988"/>
            <a:ext cx="6145800" cy="713400"/>
          </a:xfrm>
          <a:prstGeom prst="rect">
            <a:avLst/>
          </a:prstGeom>
        </p:spPr>
        <p:txBody>
          <a:bodyPr spcFirstLastPara="1" wrap="square" lIns="91425" tIns="91425" rIns="91425" bIns="91425" anchor="t" anchorCtr="0">
            <a:noAutofit/>
          </a:bodyPr>
          <a:lstStyle/>
          <a:p>
            <a:pPr>
              <a:buFont typeface="IBM Plex Sans Medium"/>
              <a:buChar char="●"/>
            </a:pPr>
            <a:r>
              <a:rPr lang="en-US" dirty="0"/>
              <a:t>No objective reliable measure of consciousness</a:t>
            </a:r>
          </a:p>
          <a:p>
            <a:pPr marL="457200" lvl="0" indent="-317500" algn="l" rtl="0">
              <a:spcBef>
                <a:spcPts val="0"/>
              </a:spcBef>
              <a:spcAft>
                <a:spcPts val="0"/>
              </a:spcAft>
              <a:buSzPts val="1400"/>
              <a:buChar char="●"/>
            </a:pPr>
            <a:r>
              <a:rPr lang="en" dirty="0"/>
              <a:t>Pain during surgery</a:t>
            </a:r>
            <a:endParaRPr dirty="0"/>
          </a:p>
          <a:p>
            <a:pPr marL="457200" lvl="0" indent="-317500" algn="l" rtl="0">
              <a:spcBef>
                <a:spcPts val="0"/>
              </a:spcBef>
              <a:spcAft>
                <a:spcPts val="0"/>
              </a:spcAft>
              <a:buSzPts val="1400"/>
              <a:buChar char="●"/>
            </a:pPr>
            <a:r>
              <a:rPr lang="en" dirty="0"/>
              <a:t>Diagnosis of DOC</a:t>
            </a:r>
            <a:endParaRPr dirty="0"/>
          </a:p>
        </p:txBody>
      </p:sp>
      <p:pic>
        <p:nvPicPr>
          <p:cNvPr id="395" name="Google Shape;395;p36"/>
          <p:cNvPicPr preferRelativeResize="0"/>
          <p:nvPr/>
        </p:nvPicPr>
        <p:blipFill>
          <a:blip r:embed="rId3">
            <a:alphaModFix/>
          </a:blip>
          <a:stretch>
            <a:fillRect/>
          </a:stretch>
        </p:blipFill>
        <p:spPr>
          <a:xfrm>
            <a:off x="4692149" y="280925"/>
            <a:ext cx="3735900" cy="2490600"/>
          </a:xfrm>
          <a:prstGeom prst="rect">
            <a:avLst/>
          </a:prstGeom>
          <a:noFill/>
          <a:ln>
            <a:noFill/>
          </a:ln>
        </p:spPr>
      </p:pic>
      <p:grpSp>
        <p:nvGrpSpPr>
          <p:cNvPr id="396" name="Google Shape;396;p36"/>
          <p:cNvGrpSpPr/>
          <p:nvPr/>
        </p:nvGrpSpPr>
        <p:grpSpPr>
          <a:xfrm>
            <a:off x="7276013" y="712088"/>
            <a:ext cx="1266995" cy="1049119"/>
            <a:chOff x="3915302" y="1943550"/>
            <a:chExt cx="1566125" cy="1331200"/>
          </a:xfrm>
        </p:grpSpPr>
        <p:pic>
          <p:nvPicPr>
            <p:cNvPr id="397" name="Google Shape;397;p36"/>
            <p:cNvPicPr preferRelativeResize="0"/>
            <p:nvPr/>
          </p:nvPicPr>
          <p:blipFill>
            <a:blip r:embed="rId4">
              <a:alphaModFix/>
            </a:blip>
            <a:stretch>
              <a:fillRect/>
            </a:stretch>
          </p:blipFill>
          <p:spPr>
            <a:xfrm>
              <a:off x="3915302" y="1943550"/>
              <a:ext cx="1566125" cy="1331200"/>
            </a:xfrm>
            <a:prstGeom prst="rect">
              <a:avLst/>
            </a:prstGeom>
            <a:noFill/>
            <a:ln>
              <a:noFill/>
            </a:ln>
          </p:spPr>
        </p:pic>
        <p:pic>
          <p:nvPicPr>
            <p:cNvPr id="398" name="Google Shape;398;p36"/>
            <p:cNvPicPr preferRelativeResize="0"/>
            <p:nvPr/>
          </p:nvPicPr>
          <p:blipFill>
            <a:blip r:embed="rId5">
              <a:alphaModFix/>
            </a:blip>
            <a:stretch>
              <a:fillRect/>
            </a:stretch>
          </p:blipFill>
          <p:spPr>
            <a:xfrm>
              <a:off x="4238636" y="2264300"/>
              <a:ext cx="919450" cy="6149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1" name="Google Shape;447;p38">
            <a:extLst>
              <a:ext uri="{FF2B5EF4-FFF2-40B4-BE49-F238E27FC236}">
                <a16:creationId xmlns:a16="http://schemas.microsoft.com/office/drawing/2014/main" id="{672A5514-E8A0-97FE-69CC-11A475551137}"/>
              </a:ext>
            </a:extLst>
          </p:cNvPr>
          <p:cNvSpPr/>
          <p:nvPr/>
        </p:nvSpPr>
        <p:spPr>
          <a:xfrm>
            <a:off x="-432432" y="-724848"/>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 name="Google Shape;675;p49">
            <a:extLst>
              <a:ext uri="{FF2B5EF4-FFF2-40B4-BE49-F238E27FC236}">
                <a16:creationId xmlns:a16="http://schemas.microsoft.com/office/drawing/2014/main" id="{FAFDAC5F-739C-417B-A867-A7C4BBDC7EE6}"/>
              </a:ext>
            </a:extLst>
          </p:cNvPr>
          <p:cNvGrpSpPr/>
          <p:nvPr/>
        </p:nvGrpSpPr>
        <p:grpSpPr>
          <a:xfrm>
            <a:off x="1207152" y="1734128"/>
            <a:ext cx="1274931" cy="1311657"/>
            <a:chOff x="2601751" y="1612624"/>
            <a:chExt cx="1123049" cy="1127526"/>
          </a:xfrm>
        </p:grpSpPr>
        <p:sp>
          <p:nvSpPr>
            <p:cNvPr id="35" name="Google Shape;676;p49">
              <a:extLst>
                <a:ext uri="{FF2B5EF4-FFF2-40B4-BE49-F238E27FC236}">
                  <a16:creationId xmlns:a16="http://schemas.microsoft.com/office/drawing/2014/main" id="{73D40486-D2CD-A612-91CF-AE99CF96175B}"/>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7;p49">
              <a:extLst>
                <a:ext uri="{FF2B5EF4-FFF2-40B4-BE49-F238E27FC236}">
                  <a16:creationId xmlns:a16="http://schemas.microsoft.com/office/drawing/2014/main" id="{FC2E271E-103C-62CE-1A22-FD14E3E699D7}"/>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75;p49">
            <a:extLst>
              <a:ext uri="{FF2B5EF4-FFF2-40B4-BE49-F238E27FC236}">
                <a16:creationId xmlns:a16="http://schemas.microsoft.com/office/drawing/2014/main" id="{21E0DBC1-F80F-D401-80FA-AB6307594EA5}"/>
              </a:ext>
            </a:extLst>
          </p:cNvPr>
          <p:cNvGrpSpPr/>
          <p:nvPr/>
        </p:nvGrpSpPr>
        <p:grpSpPr>
          <a:xfrm>
            <a:off x="6437982" y="687812"/>
            <a:ext cx="1274931" cy="1311657"/>
            <a:chOff x="2601751" y="1612624"/>
            <a:chExt cx="1123049" cy="1127526"/>
          </a:xfrm>
        </p:grpSpPr>
        <p:sp>
          <p:nvSpPr>
            <p:cNvPr id="26" name="Google Shape;676;p49">
              <a:extLst>
                <a:ext uri="{FF2B5EF4-FFF2-40B4-BE49-F238E27FC236}">
                  <a16:creationId xmlns:a16="http://schemas.microsoft.com/office/drawing/2014/main" id="{D9A48342-3D98-7646-160E-8A31C353ED2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9">
              <a:extLst>
                <a:ext uri="{FF2B5EF4-FFF2-40B4-BE49-F238E27FC236}">
                  <a16:creationId xmlns:a16="http://schemas.microsoft.com/office/drawing/2014/main" id="{E1C50795-72C1-68D2-DE97-6B8C65B4BD9A}"/>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75;p49">
            <a:extLst>
              <a:ext uri="{FF2B5EF4-FFF2-40B4-BE49-F238E27FC236}">
                <a16:creationId xmlns:a16="http://schemas.microsoft.com/office/drawing/2014/main" id="{CC153C8D-F834-25E5-2C63-B5201537963B}"/>
              </a:ext>
            </a:extLst>
          </p:cNvPr>
          <p:cNvGrpSpPr/>
          <p:nvPr/>
        </p:nvGrpSpPr>
        <p:grpSpPr>
          <a:xfrm>
            <a:off x="3927966" y="1734128"/>
            <a:ext cx="1274931" cy="1311657"/>
            <a:chOff x="2601751" y="1612624"/>
            <a:chExt cx="1123049" cy="1127526"/>
          </a:xfrm>
        </p:grpSpPr>
        <p:sp>
          <p:nvSpPr>
            <p:cNvPr id="20" name="Google Shape;676;p49">
              <a:extLst>
                <a:ext uri="{FF2B5EF4-FFF2-40B4-BE49-F238E27FC236}">
                  <a16:creationId xmlns:a16="http://schemas.microsoft.com/office/drawing/2014/main" id="{9B6BDC38-9C28-C0C4-9780-6202F46BB120}"/>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9">
              <a:extLst>
                <a:ext uri="{FF2B5EF4-FFF2-40B4-BE49-F238E27FC236}">
                  <a16:creationId xmlns:a16="http://schemas.microsoft.com/office/drawing/2014/main" id="{6F9F137C-84BD-3365-56D9-BBE326A2C7D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אובייקט 1">
            <a:extLst>
              <a:ext uri="{FF2B5EF4-FFF2-40B4-BE49-F238E27FC236}">
                <a16:creationId xmlns:a16="http://schemas.microsoft.com/office/drawing/2014/main" id="{A852341E-9CC5-BC11-121A-5EDD3441E220}"/>
              </a:ext>
            </a:extLst>
          </p:cNvPr>
          <p:cNvGraphicFramePr>
            <a:graphicFrameLocks noChangeAspect="1"/>
          </p:cNvGraphicFramePr>
          <p:nvPr>
            <p:extLst>
              <p:ext uri="{D42A27DB-BD31-4B8C-83A1-F6EECF244321}">
                <p14:modId xmlns:p14="http://schemas.microsoft.com/office/powerpoint/2010/main" val="3866335746"/>
              </p:ext>
            </p:extLst>
          </p:nvPr>
        </p:nvGraphicFramePr>
        <p:xfrm>
          <a:off x="1484199" y="2029334"/>
          <a:ext cx="786819" cy="849617"/>
        </p:xfrm>
        <a:graphic>
          <a:graphicData uri="http://schemas.openxmlformats.org/presentationml/2006/ole">
            <mc:AlternateContent xmlns:mc="http://schemas.openxmlformats.org/markup-compatibility/2006">
              <mc:Choice xmlns:v="urn:schemas-microsoft-com:vml" Requires="v">
                <p:oleObj name="Bitmap Image" r:id="rId3" imgW="1352520" imgH="1460520" progId="PBrush">
                  <p:embed/>
                </p:oleObj>
              </mc:Choice>
              <mc:Fallback>
                <p:oleObj name="Bitmap Image" r:id="rId3" imgW="1352520" imgH="1460520" progId="PBrush">
                  <p:embed/>
                  <p:pic>
                    <p:nvPicPr>
                      <p:cNvPr id="2" name="אובייקט 1">
                        <a:extLst>
                          <a:ext uri="{FF2B5EF4-FFF2-40B4-BE49-F238E27FC236}">
                            <a16:creationId xmlns:a16="http://schemas.microsoft.com/office/drawing/2014/main" id="{A852341E-9CC5-BC11-121A-5EDD3441E220}"/>
                          </a:ext>
                        </a:extLst>
                      </p:cNvPr>
                      <p:cNvPicPr/>
                      <p:nvPr/>
                    </p:nvPicPr>
                    <p:blipFill>
                      <a:blip r:embed="rId4"/>
                      <a:stretch>
                        <a:fillRect/>
                      </a:stretch>
                    </p:blipFill>
                    <p:spPr>
                      <a:xfrm>
                        <a:off x="1484199" y="2029334"/>
                        <a:ext cx="786819" cy="849617"/>
                      </a:xfrm>
                      <a:prstGeom prst="rect">
                        <a:avLst/>
                      </a:prstGeom>
                      <a:ln>
                        <a:solidFill>
                          <a:schemeClr val="accent1"/>
                        </a:solidFill>
                      </a:ln>
                    </p:spPr>
                  </p:pic>
                </p:oleObj>
              </mc:Fallback>
            </mc:AlternateContent>
          </a:graphicData>
        </a:graphic>
      </p:graphicFrame>
      <p:sp>
        <p:nvSpPr>
          <p:cNvPr id="28" name="Google Shape;451;p38">
            <a:extLst>
              <a:ext uri="{FF2B5EF4-FFF2-40B4-BE49-F238E27FC236}">
                <a16:creationId xmlns:a16="http://schemas.microsoft.com/office/drawing/2014/main" id="{DC59AF43-6D3D-DF02-F30F-A4206E31A5CF}"/>
              </a:ext>
            </a:extLst>
          </p:cNvPr>
          <p:cNvSpPr txBox="1">
            <a:spLocks/>
          </p:cNvSpPr>
          <p:nvPr/>
        </p:nvSpPr>
        <p:spPr>
          <a:xfrm>
            <a:off x="952725" y="1294484"/>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EEG system</a:t>
            </a:r>
          </a:p>
        </p:txBody>
      </p:sp>
      <p:sp>
        <p:nvSpPr>
          <p:cNvPr id="29" name="Google Shape;451;p38">
            <a:extLst>
              <a:ext uri="{FF2B5EF4-FFF2-40B4-BE49-F238E27FC236}">
                <a16:creationId xmlns:a16="http://schemas.microsoft.com/office/drawing/2014/main" id="{D2BB273A-6616-8966-8947-440725BAF59F}"/>
              </a:ext>
            </a:extLst>
          </p:cNvPr>
          <p:cNvSpPr txBox="1">
            <a:spLocks/>
          </p:cNvSpPr>
          <p:nvPr/>
        </p:nvSpPr>
        <p:spPr>
          <a:xfrm>
            <a:off x="3196532" y="3036820"/>
            <a:ext cx="28032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100" dirty="0"/>
              <a:t>Measures of brain dynamics</a:t>
            </a:r>
          </a:p>
          <a:p>
            <a:pPr algn="ctr"/>
            <a:r>
              <a:rPr lang="en-US" sz="1100" dirty="0"/>
              <a:t>+</a:t>
            </a:r>
          </a:p>
          <a:p>
            <a:pPr algn="ctr"/>
            <a:r>
              <a:rPr lang="en-US" sz="1100" dirty="0"/>
              <a:t>ML</a:t>
            </a:r>
            <a:r>
              <a:rPr lang="he-IL" sz="1100" dirty="0"/>
              <a:t>/</a:t>
            </a:r>
            <a:r>
              <a:rPr lang="en-US" sz="1100" dirty="0"/>
              <a:t>DL</a:t>
            </a:r>
          </a:p>
        </p:txBody>
      </p:sp>
      <p:sp>
        <p:nvSpPr>
          <p:cNvPr id="30" name="Google Shape;451;p38">
            <a:extLst>
              <a:ext uri="{FF2B5EF4-FFF2-40B4-BE49-F238E27FC236}">
                <a16:creationId xmlns:a16="http://schemas.microsoft.com/office/drawing/2014/main" id="{F55AB6DA-707F-2C19-9D12-0BA41FC551C3}"/>
              </a:ext>
            </a:extLst>
          </p:cNvPr>
          <p:cNvSpPr txBox="1">
            <a:spLocks/>
          </p:cNvSpPr>
          <p:nvPr/>
        </p:nvSpPr>
        <p:spPr>
          <a:xfrm>
            <a:off x="6036331" y="1973718"/>
            <a:ext cx="24132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Anesthesia - consciousness index</a:t>
            </a:r>
          </a:p>
        </p:txBody>
      </p:sp>
      <p:pic>
        <p:nvPicPr>
          <p:cNvPr id="38" name="גרפיקה 37" descr="חץ ימינה עם מילוי מלא">
            <a:extLst>
              <a:ext uri="{FF2B5EF4-FFF2-40B4-BE49-F238E27FC236}">
                <a16:creationId xmlns:a16="http://schemas.microsoft.com/office/drawing/2014/main" id="{CC0954BF-D817-90E9-5119-2FC0DBB75E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284" y="1835724"/>
            <a:ext cx="914400" cy="914400"/>
          </a:xfrm>
          <a:prstGeom prst="rect">
            <a:avLst/>
          </a:prstGeom>
          <a:effectLst>
            <a:outerShdw blurRad="50800" dist="38100" dir="8100000" algn="tr" rotWithShape="0">
              <a:prstClr val="black">
                <a:alpha val="40000"/>
              </a:prstClr>
            </a:outerShdw>
          </a:effectLst>
        </p:spPr>
      </p:pic>
      <p:pic>
        <p:nvPicPr>
          <p:cNvPr id="43" name="Google Shape;461;p38">
            <a:extLst>
              <a:ext uri="{FF2B5EF4-FFF2-40B4-BE49-F238E27FC236}">
                <a16:creationId xmlns:a16="http://schemas.microsoft.com/office/drawing/2014/main" id="{404ED831-B8E5-3D0E-06CB-E7FC07F04114}"/>
              </a:ext>
            </a:extLst>
          </p:cNvPr>
          <p:cNvPicPr preferRelativeResize="0"/>
          <p:nvPr/>
        </p:nvPicPr>
        <p:blipFill>
          <a:blip r:embed="rId7">
            <a:alphaModFix/>
          </a:blip>
          <a:stretch>
            <a:fillRect/>
          </a:stretch>
        </p:blipFill>
        <p:spPr>
          <a:xfrm>
            <a:off x="89417" y="0"/>
            <a:ext cx="2441750" cy="1479701"/>
          </a:xfrm>
          <a:prstGeom prst="rect">
            <a:avLst/>
          </a:prstGeom>
          <a:noFill/>
          <a:ln>
            <a:noFill/>
          </a:ln>
        </p:spPr>
      </p:pic>
      <p:grpSp>
        <p:nvGrpSpPr>
          <p:cNvPr id="45" name="Google Shape;675;p49">
            <a:extLst>
              <a:ext uri="{FF2B5EF4-FFF2-40B4-BE49-F238E27FC236}">
                <a16:creationId xmlns:a16="http://schemas.microsoft.com/office/drawing/2014/main" id="{419D75BA-2EC0-17DD-EFD5-6182B2BD2FCC}"/>
              </a:ext>
            </a:extLst>
          </p:cNvPr>
          <p:cNvGrpSpPr/>
          <p:nvPr/>
        </p:nvGrpSpPr>
        <p:grpSpPr>
          <a:xfrm>
            <a:off x="6433481" y="3018546"/>
            <a:ext cx="1274931" cy="1311657"/>
            <a:chOff x="2601751" y="1612624"/>
            <a:chExt cx="1123049" cy="1127526"/>
          </a:xfrm>
        </p:grpSpPr>
        <p:sp>
          <p:nvSpPr>
            <p:cNvPr id="46" name="Google Shape;676;p49">
              <a:extLst>
                <a:ext uri="{FF2B5EF4-FFF2-40B4-BE49-F238E27FC236}">
                  <a16:creationId xmlns:a16="http://schemas.microsoft.com/office/drawing/2014/main" id="{49B47CA8-69AC-4A63-1190-E557FC561567}"/>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77;p49">
              <a:extLst>
                <a:ext uri="{FF2B5EF4-FFF2-40B4-BE49-F238E27FC236}">
                  <a16:creationId xmlns:a16="http://schemas.microsoft.com/office/drawing/2014/main" id="{6C5D8B86-0911-FD70-3307-7342F208C6F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תמונה 47">
            <a:extLst>
              <a:ext uri="{FF2B5EF4-FFF2-40B4-BE49-F238E27FC236}">
                <a16:creationId xmlns:a16="http://schemas.microsoft.com/office/drawing/2014/main" id="{B3920736-CAB4-EBF5-7408-85251EAA89B6}"/>
              </a:ext>
            </a:extLst>
          </p:cNvPr>
          <p:cNvPicPr>
            <a:picLocks noChangeAspect="1"/>
          </p:cNvPicPr>
          <p:nvPr/>
        </p:nvPicPr>
        <p:blipFill>
          <a:blip r:embed="rId8"/>
          <a:stretch>
            <a:fillRect/>
          </a:stretch>
        </p:blipFill>
        <p:spPr>
          <a:xfrm>
            <a:off x="6714956" y="3319434"/>
            <a:ext cx="733311" cy="733311"/>
          </a:xfrm>
          <a:prstGeom prst="rect">
            <a:avLst/>
          </a:prstGeom>
        </p:spPr>
      </p:pic>
      <p:sp>
        <p:nvSpPr>
          <p:cNvPr id="49" name="Google Shape;451;p38">
            <a:extLst>
              <a:ext uri="{FF2B5EF4-FFF2-40B4-BE49-F238E27FC236}">
                <a16:creationId xmlns:a16="http://schemas.microsoft.com/office/drawing/2014/main" id="{0566D157-7F32-AB0D-36ED-8BDC7A231F7E}"/>
              </a:ext>
            </a:extLst>
          </p:cNvPr>
          <p:cNvSpPr txBox="1">
            <a:spLocks/>
          </p:cNvSpPr>
          <p:nvPr/>
        </p:nvSpPr>
        <p:spPr>
          <a:xfrm>
            <a:off x="5782129" y="4278700"/>
            <a:ext cx="26796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D</a:t>
            </a:r>
            <a:r>
              <a:rPr lang="en" sz="1400" dirty="0"/>
              <a:t>isorders of consciousness - diagnostics</a:t>
            </a:r>
            <a:endParaRPr lang="en-US" sz="1400" dirty="0"/>
          </a:p>
        </p:txBody>
      </p:sp>
      <p:pic>
        <p:nvPicPr>
          <p:cNvPr id="50" name="גרפיקה 49" descr="חץ ימינה עם מילוי מלא">
            <a:extLst>
              <a:ext uri="{FF2B5EF4-FFF2-40B4-BE49-F238E27FC236}">
                <a16:creationId xmlns:a16="http://schemas.microsoft.com/office/drawing/2014/main" id="{234C27AD-2AB7-5BA7-3B14-89E24B3720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87072">
            <a:off x="5365811" y="2223730"/>
            <a:ext cx="1045492" cy="914400"/>
          </a:xfrm>
          <a:prstGeom prst="rect">
            <a:avLst/>
          </a:prstGeom>
          <a:effectLst>
            <a:outerShdw blurRad="50800" dist="38100" dir="8100000" algn="tr" rotWithShape="0">
              <a:prstClr val="black">
                <a:alpha val="40000"/>
              </a:prstClr>
            </a:outerShdw>
          </a:effectLst>
        </p:spPr>
      </p:pic>
      <p:sp>
        <p:nvSpPr>
          <p:cNvPr id="52" name="Google Shape;451;p38">
            <a:extLst>
              <a:ext uri="{FF2B5EF4-FFF2-40B4-BE49-F238E27FC236}">
                <a16:creationId xmlns:a16="http://schemas.microsoft.com/office/drawing/2014/main" id="{C64DBB9D-92F1-F3CC-F950-52B1E5F4CAF0}"/>
              </a:ext>
            </a:extLst>
          </p:cNvPr>
          <p:cNvSpPr txBox="1">
            <a:spLocks/>
          </p:cNvSpPr>
          <p:nvPr/>
        </p:nvSpPr>
        <p:spPr>
          <a:xfrm>
            <a:off x="972244" y="3018546"/>
            <a:ext cx="2064090" cy="527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200" dirty="0"/>
              <a:t>Disposable cap</a:t>
            </a:r>
          </a:p>
        </p:txBody>
      </p:sp>
      <p:sp>
        <p:nvSpPr>
          <p:cNvPr id="53" name="Google Shape;451;p38">
            <a:extLst>
              <a:ext uri="{FF2B5EF4-FFF2-40B4-BE49-F238E27FC236}">
                <a16:creationId xmlns:a16="http://schemas.microsoft.com/office/drawing/2014/main" id="{8A60117A-F441-0718-0D0E-EAAB5CF949F2}"/>
              </a:ext>
            </a:extLst>
          </p:cNvPr>
          <p:cNvSpPr txBox="1">
            <a:spLocks/>
          </p:cNvSpPr>
          <p:nvPr/>
        </p:nvSpPr>
        <p:spPr>
          <a:xfrm>
            <a:off x="3725717" y="1294484"/>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pic>
        <p:nvPicPr>
          <p:cNvPr id="54" name="תמונה 53">
            <a:extLst>
              <a:ext uri="{FF2B5EF4-FFF2-40B4-BE49-F238E27FC236}">
                <a16:creationId xmlns:a16="http://schemas.microsoft.com/office/drawing/2014/main" id="{D81E059A-B142-325F-91D7-4E4877444496}"/>
              </a:ext>
            </a:extLst>
          </p:cNvPr>
          <p:cNvPicPr>
            <a:picLocks noChangeAspect="1"/>
          </p:cNvPicPr>
          <p:nvPr/>
        </p:nvPicPr>
        <p:blipFill>
          <a:blip r:embed="rId9"/>
          <a:stretch>
            <a:fillRect/>
          </a:stretch>
        </p:blipFill>
        <p:spPr>
          <a:xfrm>
            <a:off x="4151801" y="2041460"/>
            <a:ext cx="763591" cy="763591"/>
          </a:xfrm>
          <a:prstGeom prst="rect">
            <a:avLst/>
          </a:prstGeom>
        </p:spPr>
      </p:pic>
      <p:pic>
        <p:nvPicPr>
          <p:cNvPr id="55" name="תמונה 54">
            <a:extLst>
              <a:ext uri="{FF2B5EF4-FFF2-40B4-BE49-F238E27FC236}">
                <a16:creationId xmlns:a16="http://schemas.microsoft.com/office/drawing/2014/main" id="{73A32423-B85F-D095-8A0A-000FC0617EA7}"/>
              </a:ext>
            </a:extLst>
          </p:cNvPr>
          <p:cNvPicPr>
            <a:picLocks noChangeAspect="1"/>
          </p:cNvPicPr>
          <p:nvPr/>
        </p:nvPicPr>
        <p:blipFill>
          <a:blip r:embed="rId10"/>
          <a:stretch>
            <a:fillRect/>
          </a:stretch>
        </p:blipFill>
        <p:spPr>
          <a:xfrm>
            <a:off x="6715983" y="959217"/>
            <a:ext cx="749258" cy="749258"/>
          </a:xfrm>
          <a:prstGeom prst="rect">
            <a:avLst/>
          </a:prstGeom>
        </p:spPr>
      </p:pic>
      <p:pic>
        <p:nvPicPr>
          <p:cNvPr id="56" name="גרפיקה 55" descr="חץ ימינה עם מילוי מלא">
            <a:extLst>
              <a:ext uri="{FF2B5EF4-FFF2-40B4-BE49-F238E27FC236}">
                <a16:creationId xmlns:a16="http://schemas.microsoft.com/office/drawing/2014/main" id="{9B487DFB-DA80-679A-C8D7-E5F4ECD308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86582">
            <a:off x="5385694" y="1542269"/>
            <a:ext cx="1045492" cy="914400"/>
          </a:xfrm>
          <a:prstGeom prst="rect">
            <a:avLst/>
          </a:prstGeom>
          <a:effectLst>
            <a:outerShdw blurRad="50800" dist="38100" dir="8100000" algn="tr" rotWithShape="0">
              <a:prstClr val="black">
                <a:alpha val="40000"/>
              </a:prstClr>
            </a:outerShdw>
          </a:effectLst>
        </p:spPr>
      </p:pic>
      <p:sp>
        <p:nvSpPr>
          <p:cNvPr id="59" name="Google Shape;451;p38">
            <a:extLst>
              <a:ext uri="{FF2B5EF4-FFF2-40B4-BE49-F238E27FC236}">
                <a16:creationId xmlns:a16="http://schemas.microsoft.com/office/drawing/2014/main" id="{6265A5C6-68EC-4912-E289-97FA6EB7A631}"/>
              </a:ext>
            </a:extLst>
          </p:cNvPr>
          <p:cNvSpPr txBox="1">
            <a:spLocks noGrp="1"/>
          </p:cNvSpPr>
          <p:nvPr>
            <p:ph type="title"/>
          </p:nvPr>
        </p:nvSpPr>
        <p:spPr>
          <a:xfrm>
            <a:off x="3096931" y="284220"/>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spTree>
    <p:extLst>
      <p:ext uri="{BB962C8B-B14F-4D97-AF65-F5344CB8AC3E}">
        <p14:creationId xmlns:p14="http://schemas.microsoft.com/office/powerpoint/2010/main" val="1900134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txBox="1">
            <a:spLocks noGrp="1"/>
          </p:cNvSpPr>
          <p:nvPr>
            <p:ph type="subTitle" idx="1"/>
          </p:nvPr>
        </p:nvSpPr>
        <p:spPr>
          <a:xfrm>
            <a:off x="2974490" y="903676"/>
            <a:ext cx="3856200" cy="1302257"/>
          </a:xfrm>
          <a:prstGeom prst="rect">
            <a:avLst/>
          </a:prstGeom>
        </p:spPr>
        <p:txBody>
          <a:bodyPr spcFirstLastPara="1" wrap="square" lIns="91425" tIns="91425" rIns="91425" bIns="91425" anchor="t" anchorCtr="0">
            <a:noAutofit/>
          </a:bodyPr>
          <a:lstStyle/>
          <a:p>
            <a:pPr>
              <a:buFont typeface="IBM Plex Sans Medium"/>
              <a:buChar char="●"/>
            </a:pPr>
            <a:r>
              <a:rPr lang="en-US" sz="1600" dirty="0"/>
              <a:t>Novel unique measures </a:t>
            </a:r>
          </a:p>
          <a:p>
            <a:pPr lvl="0">
              <a:buChar char="●"/>
            </a:pPr>
            <a:r>
              <a:rPr lang="en-US" sz="1600" dirty="0"/>
              <a:t>Higher resolution (8-10 elect.)</a:t>
            </a:r>
          </a:p>
          <a:p>
            <a:pPr>
              <a:buFont typeface="IBM Plex Sans Medium"/>
              <a:buChar char="●"/>
            </a:pPr>
            <a:r>
              <a:rPr lang="en-US" sz="1600" dirty="0"/>
              <a:t>Timeliness </a:t>
            </a:r>
          </a:p>
          <a:p>
            <a:pPr lvl="0">
              <a:buChar char="●"/>
            </a:pPr>
            <a:r>
              <a:rPr lang="en" sz="1600" dirty="0"/>
              <a:t>Inexpensive</a:t>
            </a:r>
            <a:endParaRPr lang="he-IL" sz="1600" dirty="0"/>
          </a:p>
          <a:p>
            <a:pPr lvl="0">
              <a:buChar char="●"/>
            </a:pPr>
            <a:r>
              <a:rPr lang="en-US" sz="1600" dirty="0"/>
              <a:t>Easy to operate</a:t>
            </a:r>
          </a:p>
        </p:txBody>
      </p:sp>
      <p:pic>
        <p:nvPicPr>
          <p:cNvPr id="461" name="Google Shape;461;p38"/>
          <p:cNvPicPr preferRelativeResize="0"/>
          <p:nvPr/>
        </p:nvPicPr>
        <p:blipFill>
          <a:blip r:embed="rId3">
            <a:alphaModFix/>
          </a:blip>
          <a:stretch>
            <a:fillRect/>
          </a:stretch>
        </p:blipFill>
        <p:spPr>
          <a:xfrm>
            <a:off x="95498" y="117069"/>
            <a:ext cx="2441750" cy="1479701"/>
          </a:xfrm>
          <a:prstGeom prst="rect">
            <a:avLst/>
          </a:prstGeom>
          <a:noFill/>
          <a:ln>
            <a:noFill/>
          </a:ln>
        </p:spPr>
      </p:pic>
      <p:grpSp>
        <p:nvGrpSpPr>
          <p:cNvPr id="9" name="Google Shape;675;p49">
            <a:extLst>
              <a:ext uri="{FF2B5EF4-FFF2-40B4-BE49-F238E27FC236}">
                <a16:creationId xmlns:a16="http://schemas.microsoft.com/office/drawing/2014/main" id="{3E94F7C2-7749-556C-C7FB-51DFD515B655}"/>
              </a:ext>
            </a:extLst>
          </p:cNvPr>
          <p:cNvGrpSpPr/>
          <p:nvPr/>
        </p:nvGrpSpPr>
        <p:grpSpPr>
          <a:xfrm>
            <a:off x="756150" y="2668706"/>
            <a:ext cx="1274931" cy="1311657"/>
            <a:chOff x="2601751" y="1612624"/>
            <a:chExt cx="1123049" cy="1127526"/>
          </a:xfrm>
        </p:grpSpPr>
        <p:sp>
          <p:nvSpPr>
            <p:cNvPr id="13" name="Google Shape;676;p49">
              <a:extLst>
                <a:ext uri="{FF2B5EF4-FFF2-40B4-BE49-F238E27FC236}">
                  <a16:creationId xmlns:a16="http://schemas.microsoft.com/office/drawing/2014/main" id="{CF4C5282-D0B0-5265-B5A2-345D5140DEFC}"/>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7;p49">
              <a:extLst>
                <a:ext uri="{FF2B5EF4-FFF2-40B4-BE49-F238E27FC236}">
                  <a16:creationId xmlns:a16="http://schemas.microsoft.com/office/drawing/2014/main" id="{79A72567-FA4E-CFF1-6F10-88A507B155F9}"/>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5" name="אובייקט 14">
            <a:extLst>
              <a:ext uri="{FF2B5EF4-FFF2-40B4-BE49-F238E27FC236}">
                <a16:creationId xmlns:a16="http://schemas.microsoft.com/office/drawing/2014/main" id="{0CB9D210-BB87-19CA-BE5A-18CADAA5CAA1}"/>
              </a:ext>
            </a:extLst>
          </p:cNvPr>
          <p:cNvGraphicFramePr>
            <a:graphicFrameLocks noChangeAspect="1"/>
          </p:cNvGraphicFramePr>
          <p:nvPr>
            <p:extLst>
              <p:ext uri="{D42A27DB-BD31-4B8C-83A1-F6EECF244321}">
                <p14:modId xmlns:p14="http://schemas.microsoft.com/office/powerpoint/2010/main" val="1816874479"/>
              </p:ext>
            </p:extLst>
          </p:nvPr>
        </p:nvGraphicFramePr>
        <p:xfrm>
          <a:off x="1021884" y="2980054"/>
          <a:ext cx="786819" cy="849617"/>
        </p:xfrm>
        <a:graphic>
          <a:graphicData uri="http://schemas.openxmlformats.org/presentationml/2006/ole">
            <mc:AlternateContent xmlns:mc="http://schemas.openxmlformats.org/markup-compatibility/2006">
              <mc:Choice xmlns:v="urn:schemas-microsoft-com:vml" Requires="v">
                <p:oleObj name="Bitmap Image" r:id="rId4" imgW="1352520" imgH="1460520" progId="PBrush">
                  <p:embed/>
                </p:oleObj>
              </mc:Choice>
              <mc:Fallback>
                <p:oleObj name="Bitmap Image" r:id="rId4" imgW="1352520" imgH="1460520" progId="PBrush">
                  <p:embed/>
                  <p:pic>
                    <p:nvPicPr>
                      <p:cNvPr id="2" name="אובייקט 1">
                        <a:extLst>
                          <a:ext uri="{FF2B5EF4-FFF2-40B4-BE49-F238E27FC236}">
                            <a16:creationId xmlns:a16="http://schemas.microsoft.com/office/drawing/2014/main" id="{A852341E-9CC5-BC11-121A-5EDD3441E220}"/>
                          </a:ext>
                        </a:extLst>
                      </p:cNvPr>
                      <p:cNvPicPr/>
                      <p:nvPr/>
                    </p:nvPicPr>
                    <p:blipFill>
                      <a:blip r:embed="rId5"/>
                      <a:stretch>
                        <a:fillRect/>
                      </a:stretch>
                    </p:blipFill>
                    <p:spPr>
                      <a:xfrm>
                        <a:off x="1021884" y="2980054"/>
                        <a:ext cx="786819" cy="849617"/>
                      </a:xfrm>
                      <a:prstGeom prst="rect">
                        <a:avLst/>
                      </a:prstGeom>
                      <a:ln>
                        <a:solidFill>
                          <a:schemeClr val="accent1"/>
                        </a:solidFill>
                      </a:ln>
                    </p:spPr>
                  </p:pic>
                </p:oleObj>
              </mc:Fallback>
            </mc:AlternateContent>
          </a:graphicData>
        </a:graphic>
      </p:graphicFrame>
      <p:grpSp>
        <p:nvGrpSpPr>
          <p:cNvPr id="20" name="Google Shape;675;p49">
            <a:extLst>
              <a:ext uri="{FF2B5EF4-FFF2-40B4-BE49-F238E27FC236}">
                <a16:creationId xmlns:a16="http://schemas.microsoft.com/office/drawing/2014/main" id="{10DE0B1B-7886-EFE2-BCF8-62975B00E9C6}"/>
              </a:ext>
            </a:extLst>
          </p:cNvPr>
          <p:cNvGrpSpPr/>
          <p:nvPr/>
        </p:nvGrpSpPr>
        <p:grpSpPr>
          <a:xfrm>
            <a:off x="3511489" y="2706022"/>
            <a:ext cx="1274931" cy="1311657"/>
            <a:chOff x="2601751" y="1612624"/>
            <a:chExt cx="1123049" cy="1127526"/>
          </a:xfrm>
        </p:grpSpPr>
        <p:sp>
          <p:nvSpPr>
            <p:cNvPr id="21" name="Google Shape;676;p49">
              <a:extLst>
                <a:ext uri="{FF2B5EF4-FFF2-40B4-BE49-F238E27FC236}">
                  <a16:creationId xmlns:a16="http://schemas.microsoft.com/office/drawing/2014/main" id="{230883C0-7A48-E0F1-DC19-27B6A6B8ACEB}"/>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9">
              <a:extLst>
                <a:ext uri="{FF2B5EF4-FFF2-40B4-BE49-F238E27FC236}">
                  <a16:creationId xmlns:a16="http://schemas.microsoft.com/office/drawing/2014/main" id="{260E6B95-FAF1-AA2A-D6A1-C265B489A227}"/>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75;p49">
            <a:extLst>
              <a:ext uri="{FF2B5EF4-FFF2-40B4-BE49-F238E27FC236}">
                <a16:creationId xmlns:a16="http://schemas.microsoft.com/office/drawing/2014/main" id="{0679D731-5EE2-4D32-3FDF-E2441AF39DB2}"/>
              </a:ext>
            </a:extLst>
          </p:cNvPr>
          <p:cNvGrpSpPr/>
          <p:nvPr/>
        </p:nvGrpSpPr>
        <p:grpSpPr>
          <a:xfrm>
            <a:off x="5982707" y="1969282"/>
            <a:ext cx="1274931" cy="1311657"/>
            <a:chOff x="2601751" y="1612624"/>
            <a:chExt cx="1123049" cy="1127526"/>
          </a:xfrm>
        </p:grpSpPr>
        <p:sp>
          <p:nvSpPr>
            <p:cNvPr id="24" name="Google Shape;676;p49">
              <a:extLst>
                <a:ext uri="{FF2B5EF4-FFF2-40B4-BE49-F238E27FC236}">
                  <a16:creationId xmlns:a16="http://schemas.microsoft.com/office/drawing/2014/main" id="{2F85FE92-5590-B526-5E7F-0ED5FE8870E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7;p49">
              <a:extLst>
                <a:ext uri="{FF2B5EF4-FFF2-40B4-BE49-F238E27FC236}">
                  <a16:creationId xmlns:a16="http://schemas.microsoft.com/office/drawing/2014/main" id="{88B54FEC-8A63-EE84-F6AA-114828B641C4}"/>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75;p49">
            <a:extLst>
              <a:ext uri="{FF2B5EF4-FFF2-40B4-BE49-F238E27FC236}">
                <a16:creationId xmlns:a16="http://schemas.microsoft.com/office/drawing/2014/main" id="{D1B7AD3B-12BA-C19B-209D-79905D4B9D6B}"/>
              </a:ext>
            </a:extLst>
          </p:cNvPr>
          <p:cNvGrpSpPr/>
          <p:nvPr/>
        </p:nvGrpSpPr>
        <p:grpSpPr>
          <a:xfrm>
            <a:off x="5996803" y="3529042"/>
            <a:ext cx="1274931" cy="1311657"/>
            <a:chOff x="2601751" y="1612624"/>
            <a:chExt cx="1123049" cy="1127526"/>
          </a:xfrm>
        </p:grpSpPr>
        <p:sp>
          <p:nvSpPr>
            <p:cNvPr id="27" name="Google Shape;676;p49">
              <a:extLst>
                <a:ext uri="{FF2B5EF4-FFF2-40B4-BE49-F238E27FC236}">
                  <a16:creationId xmlns:a16="http://schemas.microsoft.com/office/drawing/2014/main" id="{D3F9429F-8AC7-459E-3D29-8CCC03276F1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7;p49">
              <a:extLst>
                <a:ext uri="{FF2B5EF4-FFF2-40B4-BE49-F238E27FC236}">
                  <a16:creationId xmlns:a16="http://schemas.microsoft.com/office/drawing/2014/main" id="{EEBB7715-A2C4-1366-D464-670381503D91}"/>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גרפיקה 28" descr="חץ ימינה עם מילוי מלא">
            <a:extLst>
              <a:ext uri="{FF2B5EF4-FFF2-40B4-BE49-F238E27FC236}">
                <a16:creationId xmlns:a16="http://schemas.microsoft.com/office/drawing/2014/main" id="{56524F13-C1C7-2298-DBD4-EEB1D8774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1799" y="2804305"/>
            <a:ext cx="914400" cy="914400"/>
          </a:xfrm>
          <a:prstGeom prst="rect">
            <a:avLst/>
          </a:prstGeom>
          <a:effectLst>
            <a:outerShdw blurRad="50800" dist="38100" dir="8100000" algn="tr" rotWithShape="0">
              <a:prstClr val="black">
                <a:alpha val="40000"/>
              </a:prstClr>
            </a:outerShdw>
          </a:effectLst>
        </p:spPr>
      </p:pic>
      <p:pic>
        <p:nvPicPr>
          <p:cNvPr id="30" name="גרפיקה 29" descr="חץ ימינה עם מילוי מלא">
            <a:extLst>
              <a:ext uri="{FF2B5EF4-FFF2-40B4-BE49-F238E27FC236}">
                <a16:creationId xmlns:a16="http://schemas.microsoft.com/office/drawing/2014/main" id="{B20FCCE4-D8B9-5E75-550B-1E7D15642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86582">
            <a:off x="4887946" y="2567784"/>
            <a:ext cx="1045492" cy="914400"/>
          </a:xfrm>
          <a:prstGeom prst="rect">
            <a:avLst/>
          </a:prstGeom>
          <a:effectLst>
            <a:outerShdw blurRad="50800" dist="38100" dir="8100000" algn="tr" rotWithShape="0">
              <a:prstClr val="black">
                <a:alpha val="40000"/>
              </a:prstClr>
            </a:outerShdw>
          </a:effectLst>
        </p:spPr>
      </p:pic>
      <p:pic>
        <p:nvPicPr>
          <p:cNvPr id="31" name="גרפיקה 30" descr="חץ ימינה עם מילוי מלא">
            <a:extLst>
              <a:ext uri="{FF2B5EF4-FFF2-40B4-BE49-F238E27FC236}">
                <a16:creationId xmlns:a16="http://schemas.microsoft.com/office/drawing/2014/main" id="{275E3494-1C2F-701C-4FB5-5B18CADFA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87072">
            <a:off x="4881610" y="3372471"/>
            <a:ext cx="1045492" cy="914400"/>
          </a:xfrm>
          <a:prstGeom prst="rect">
            <a:avLst/>
          </a:prstGeom>
          <a:effectLst>
            <a:outerShdw blurRad="50800" dist="38100" dir="8100000" algn="tr" rotWithShape="0">
              <a:prstClr val="black">
                <a:alpha val="40000"/>
              </a:prstClr>
            </a:outerShdw>
          </a:effectLst>
        </p:spPr>
      </p:pic>
      <p:pic>
        <p:nvPicPr>
          <p:cNvPr id="32" name="תמונה 31">
            <a:extLst>
              <a:ext uri="{FF2B5EF4-FFF2-40B4-BE49-F238E27FC236}">
                <a16:creationId xmlns:a16="http://schemas.microsoft.com/office/drawing/2014/main" id="{3D4AF459-1FC5-1393-5D01-851C6D2639A8}"/>
              </a:ext>
            </a:extLst>
          </p:cNvPr>
          <p:cNvPicPr>
            <a:picLocks noChangeAspect="1"/>
          </p:cNvPicPr>
          <p:nvPr/>
        </p:nvPicPr>
        <p:blipFill>
          <a:blip r:embed="rId8"/>
          <a:stretch>
            <a:fillRect/>
          </a:stretch>
        </p:blipFill>
        <p:spPr>
          <a:xfrm>
            <a:off x="3783316" y="2982349"/>
            <a:ext cx="763591" cy="763591"/>
          </a:xfrm>
          <a:prstGeom prst="rect">
            <a:avLst/>
          </a:prstGeom>
        </p:spPr>
      </p:pic>
      <p:pic>
        <p:nvPicPr>
          <p:cNvPr id="33" name="תמונה 32">
            <a:extLst>
              <a:ext uri="{FF2B5EF4-FFF2-40B4-BE49-F238E27FC236}">
                <a16:creationId xmlns:a16="http://schemas.microsoft.com/office/drawing/2014/main" id="{A8F1AA79-A1EE-60A0-E196-241E4E16B444}"/>
              </a:ext>
            </a:extLst>
          </p:cNvPr>
          <p:cNvPicPr>
            <a:picLocks noChangeAspect="1"/>
          </p:cNvPicPr>
          <p:nvPr/>
        </p:nvPicPr>
        <p:blipFill>
          <a:blip r:embed="rId9"/>
          <a:stretch>
            <a:fillRect/>
          </a:stretch>
        </p:blipFill>
        <p:spPr>
          <a:xfrm>
            <a:off x="6245543" y="2220802"/>
            <a:ext cx="749258" cy="749258"/>
          </a:xfrm>
          <a:prstGeom prst="rect">
            <a:avLst/>
          </a:prstGeom>
        </p:spPr>
      </p:pic>
      <p:pic>
        <p:nvPicPr>
          <p:cNvPr id="34" name="תמונה 33">
            <a:extLst>
              <a:ext uri="{FF2B5EF4-FFF2-40B4-BE49-F238E27FC236}">
                <a16:creationId xmlns:a16="http://schemas.microsoft.com/office/drawing/2014/main" id="{2BA52C49-CD23-65DE-440A-DDB2A049500C}"/>
              </a:ext>
            </a:extLst>
          </p:cNvPr>
          <p:cNvPicPr>
            <a:picLocks noChangeAspect="1"/>
          </p:cNvPicPr>
          <p:nvPr/>
        </p:nvPicPr>
        <p:blipFill>
          <a:blip r:embed="rId10"/>
          <a:stretch>
            <a:fillRect/>
          </a:stretch>
        </p:blipFill>
        <p:spPr>
          <a:xfrm>
            <a:off x="6251073" y="3808017"/>
            <a:ext cx="733311" cy="733311"/>
          </a:xfrm>
          <a:prstGeom prst="rect">
            <a:avLst/>
          </a:prstGeom>
        </p:spPr>
      </p:pic>
      <p:sp>
        <p:nvSpPr>
          <p:cNvPr id="35" name="Google Shape;451;p38">
            <a:extLst>
              <a:ext uri="{FF2B5EF4-FFF2-40B4-BE49-F238E27FC236}">
                <a16:creationId xmlns:a16="http://schemas.microsoft.com/office/drawing/2014/main" id="{6F990A94-0B25-A8F6-3EA9-22F46C08C785}"/>
              </a:ext>
            </a:extLst>
          </p:cNvPr>
          <p:cNvSpPr txBox="1">
            <a:spLocks/>
          </p:cNvSpPr>
          <p:nvPr/>
        </p:nvSpPr>
        <p:spPr>
          <a:xfrm>
            <a:off x="620412" y="402728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EEG system</a:t>
            </a:r>
          </a:p>
        </p:txBody>
      </p:sp>
      <p:sp>
        <p:nvSpPr>
          <p:cNvPr id="36" name="Google Shape;451;p38">
            <a:extLst>
              <a:ext uri="{FF2B5EF4-FFF2-40B4-BE49-F238E27FC236}">
                <a16:creationId xmlns:a16="http://schemas.microsoft.com/office/drawing/2014/main" id="{8371CC9E-A582-89E1-43BA-1D40BC5E0F46}"/>
              </a:ext>
            </a:extLst>
          </p:cNvPr>
          <p:cNvSpPr txBox="1">
            <a:spLocks/>
          </p:cNvSpPr>
          <p:nvPr/>
        </p:nvSpPr>
        <p:spPr>
          <a:xfrm>
            <a:off x="3446922" y="402728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sp>
        <p:nvSpPr>
          <p:cNvPr id="37" name="Google Shape;451;p38">
            <a:extLst>
              <a:ext uri="{FF2B5EF4-FFF2-40B4-BE49-F238E27FC236}">
                <a16:creationId xmlns:a16="http://schemas.microsoft.com/office/drawing/2014/main" id="{08CE7F23-6489-2479-EE86-776576169140}"/>
              </a:ext>
            </a:extLst>
          </p:cNvPr>
          <p:cNvSpPr txBox="1">
            <a:spLocks/>
          </p:cNvSpPr>
          <p:nvPr/>
        </p:nvSpPr>
        <p:spPr>
          <a:xfrm>
            <a:off x="7082268" y="2231605"/>
            <a:ext cx="183809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Anesthesia - consciousness index</a:t>
            </a:r>
          </a:p>
        </p:txBody>
      </p:sp>
      <p:sp>
        <p:nvSpPr>
          <p:cNvPr id="38" name="Google Shape;451;p38">
            <a:extLst>
              <a:ext uri="{FF2B5EF4-FFF2-40B4-BE49-F238E27FC236}">
                <a16:creationId xmlns:a16="http://schemas.microsoft.com/office/drawing/2014/main" id="{B0167977-A095-6F6F-E927-36C462E2516B}"/>
              </a:ext>
            </a:extLst>
          </p:cNvPr>
          <p:cNvSpPr txBox="1">
            <a:spLocks/>
          </p:cNvSpPr>
          <p:nvPr/>
        </p:nvSpPr>
        <p:spPr>
          <a:xfrm>
            <a:off x="7082268" y="3769780"/>
            <a:ext cx="198482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D</a:t>
            </a:r>
            <a:r>
              <a:rPr lang="en" sz="1400" dirty="0"/>
              <a:t>isorders of consciousness - diagnostics</a:t>
            </a:r>
            <a:endParaRPr lang="en-US" sz="1400" dirty="0"/>
          </a:p>
        </p:txBody>
      </p:sp>
      <p:sp>
        <p:nvSpPr>
          <p:cNvPr id="39" name="Google Shape;451;p38">
            <a:extLst>
              <a:ext uri="{FF2B5EF4-FFF2-40B4-BE49-F238E27FC236}">
                <a16:creationId xmlns:a16="http://schemas.microsoft.com/office/drawing/2014/main" id="{B528E9C6-5C21-13C4-F70A-CF4401EB8F2A}"/>
              </a:ext>
            </a:extLst>
          </p:cNvPr>
          <p:cNvSpPr txBox="1">
            <a:spLocks/>
          </p:cNvSpPr>
          <p:nvPr/>
        </p:nvSpPr>
        <p:spPr>
          <a:xfrm>
            <a:off x="3096931" y="284220"/>
            <a:ext cx="293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a:t>Our solution</a:t>
            </a:r>
            <a:endParaRPr lang="en-US" dirty="0"/>
          </a:p>
        </p:txBody>
      </p:sp>
      <p:sp>
        <p:nvSpPr>
          <p:cNvPr id="42" name="Google Shape;451;p38">
            <a:extLst>
              <a:ext uri="{FF2B5EF4-FFF2-40B4-BE49-F238E27FC236}">
                <a16:creationId xmlns:a16="http://schemas.microsoft.com/office/drawing/2014/main" id="{16EF9EB7-BE01-32F5-0D6D-0DCA1F36CE95}"/>
              </a:ext>
            </a:extLst>
          </p:cNvPr>
          <p:cNvSpPr txBox="1">
            <a:spLocks/>
          </p:cNvSpPr>
          <p:nvPr/>
        </p:nvSpPr>
        <p:spPr>
          <a:xfrm>
            <a:off x="3511489" y="402728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spTree>
    <p:extLst>
      <p:ext uri="{BB962C8B-B14F-4D97-AF65-F5344CB8AC3E}">
        <p14:creationId xmlns:p14="http://schemas.microsoft.com/office/powerpoint/2010/main" val="308430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39"/>
          <p:cNvSpPr/>
          <p:nvPr/>
        </p:nvSpPr>
        <p:spPr>
          <a:xfrm>
            <a:off x="5019595" y="1472100"/>
            <a:ext cx="26076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1573449"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txBox="1">
            <a:spLocks noGrp="1"/>
          </p:cNvSpPr>
          <p:nvPr>
            <p:ph type="title"/>
          </p:nvPr>
        </p:nvSpPr>
        <p:spPr>
          <a:xfrm>
            <a:off x="2006190" y="2265375"/>
            <a:ext cx="18243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Diagnostic</a:t>
            </a:r>
            <a:endParaRPr dirty="0"/>
          </a:p>
        </p:txBody>
      </p:sp>
      <p:sp>
        <p:nvSpPr>
          <p:cNvPr id="471" name="Google Shape;471;p39"/>
          <p:cNvSpPr txBox="1">
            <a:spLocks noGrp="1"/>
          </p:cNvSpPr>
          <p:nvPr>
            <p:ph type="title" idx="2"/>
          </p:nvPr>
        </p:nvSpPr>
        <p:spPr>
          <a:xfrm>
            <a:off x="5422439" y="2254050"/>
            <a:ext cx="16425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Surgical</a:t>
            </a:r>
            <a:endParaRPr dirty="0"/>
          </a:p>
        </p:txBody>
      </p:sp>
      <p:sp>
        <p:nvSpPr>
          <p:cNvPr id="472" name="Google Shape;472;p39"/>
          <p:cNvSpPr txBox="1"/>
          <p:nvPr/>
        </p:nvSpPr>
        <p:spPr>
          <a:xfrm>
            <a:off x="402300" y="172300"/>
            <a:ext cx="6976200" cy="17235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dirty="0">
                <a:solidFill>
                  <a:schemeClr val="lt1"/>
                </a:solidFill>
                <a:latin typeface="IBM Plex Sans"/>
                <a:ea typeface="IBM Plex Sans"/>
                <a:cs typeface="IBM Plex Sans"/>
                <a:sym typeface="IBM Plex Sans"/>
              </a:rPr>
              <a:t>Technical describtion of the product</a:t>
            </a:r>
            <a:endParaRPr sz="5000" dirty="0"/>
          </a:p>
        </p:txBody>
      </p:sp>
      <p:grpSp>
        <p:nvGrpSpPr>
          <p:cNvPr id="479" name="Google Shape;479;p39"/>
          <p:cNvGrpSpPr/>
          <p:nvPr/>
        </p:nvGrpSpPr>
        <p:grpSpPr>
          <a:xfrm>
            <a:off x="2736679" y="1832835"/>
            <a:ext cx="356438" cy="353557"/>
            <a:chOff x="-31166825" y="1939525"/>
            <a:chExt cx="293800" cy="291425"/>
          </a:xfrm>
        </p:grpSpPr>
        <p:sp>
          <p:nvSpPr>
            <p:cNvPr id="480" name="Google Shape;480;p39"/>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6022395" y="1812924"/>
            <a:ext cx="363523" cy="353419"/>
            <a:chOff x="-26585200" y="2710400"/>
            <a:chExt cx="304025" cy="295575"/>
          </a:xfrm>
        </p:grpSpPr>
        <p:sp>
          <p:nvSpPr>
            <p:cNvPr id="492" name="Google Shape;492;p39"/>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9"/>
          <p:cNvGrpSpPr/>
          <p:nvPr/>
        </p:nvGrpSpPr>
        <p:grpSpPr>
          <a:xfrm>
            <a:off x="2386603" y="2959618"/>
            <a:ext cx="954317" cy="954317"/>
            <a:chOff x="1487200" y="4993750"/>
            <a:chExt cx="483125" cy="483125"/>
          </a:xfrm>
        </p:grpSpPr>
        <p:sp>
          <p:nvSpPr>
            <p:cNvPr id="505" name="Google Shape;505;p3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 name="Google Shape;506;p3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 name="Google Shape;507;p39"/>
          <p:cNvGrpSpPr/>
          <p:nvPr/>
        </p:nvGrpSpPr>
        <p:grpSpPr>
          <a:xfrm>
            <a:off x="5793882" y="2948293"/>
            <a:ext cx="954317" cy="954220"/>
            <a:chOff x="892750" y="4993750"/>
            <a:chExt cx="483125" cy="483125"/>
          </a:xfrm>
        </p:grpSpPr>
        <p:sp>
          <p:nvSpPr>
            <p:cNvPr id="508" name="Google Shape;508;p39"/>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 name="Google Shape;509;p39"/>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39"/>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06194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39"/>
          <p:cNvSpPr/>
          <p:nvPr/>
        </p:nvSpPr>
        <p:spPr>
          <a:xfrm>
            <a:off x="5019595" y="1472100"/>
            <a:ext cx="26076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1573449"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txBox="1">
            <a:spLocks noGrp="1"/>
          </p:cNvSpPr>
          <p:nvPr>
            <p:ph type="title"/>
          </p:nvPr>
        </p:nvSpPr>
        <p:spPr>
          <a:xfrm>
            <a:off x="2006190" y="2265375"/>
            <a:ext cx="18243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Diagnostic</a:t>
            </a:r>
            <a:endParaRPr dirty="0"/>
          </a:p>
        </p:txBody>
      </p:sp>
      <p:sp>
        <p:nvSpPr>
          <p:cNvPr id="471" name="Google Shape;471;p39"/>
          <p:cNvSpPr txBox="1">
            <a:spLocks noGrp="1"/>
          </p:cNvSpPr>
          <p:nvPr>
            <p:ph type="title" idx="2"/>
          </p:nvPr>
        </p:nvSpPr>
        <p:spPr>
          <a:xfrm>
            <a:off x="5422439" y="2254050"/>
            <a:ext cx="16425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Surgical</a:t>
            </a:r>
            <a:endParaRPr dirty="0"/>
          </a:p>
        </p:txBody>
      </p:sp>
      <p:sp>
        <p:nvSpPr>
          <p:cNvPr id="472" name="Google Shape;472;p39"/>
          <p:cNvSpPr txBox="1"/>
          <p:nvPr/>
        </p:nvSpPr>
        <p:spPr>
          <a:xfrm>
            <a:off x="402300" y="172300"/>
            <a:ext cx="69762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dirty="0">
                <a:solidFill>
                  <a:schemeClr val="lt1"/>
                </a:solidFill>
                <a:latin typeface="IBM Plex Sans"/>
                <a:ea typeface="IBM Plex Sans"/>
                <a:cs typeface="IBM Plex Sans"/>
                <a:sym typeface="IBM Plex Sans"/>
              </a:rPr>
              <a:t>Proof of concept</a:t>
            </a:r>
            <a:endParaRPr sz="5000" dirty="0"/>
          </a:p>
        </p:txBody>
      </p:sp>
      <p:grpSp>
        <p:nvGrpSpPr>
          <p:cNvPr id="479" name="Google Shape;479;p39"/>
          <p:cNvGrpSpPr/>
          <p:nvPr/>
        </p:nvGrpSpPr>
        <p:grpSpPr>
          <a:xfrm>
            <a:off x="2736679" y="1832835"/>
            <a:ext cx="356438" cy="353557"/>
            <a:chOff x="-31166825" y="1939525"/>
            <a:chExt cx="293800" cy="291425"/>
          </a:xfrm>
        </p:grpSpPr>
        <p:sp>
          <p:nvSpPr>
            <p:cNvPr id="480" name="Google Shape;480;p39"/>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6022395" y="1812924"/>
            <a:ext cx="363523" cy="353419"/>
            <a:chOff x="-26585200" y="2710400"/>
            <a:chExt cx="304025" cy="295575"/>
          </a:xfrm>
        </p:grpSpPr>
        <p:sp>
          <p:nvSpPr>
            <p:cNvPr id="492" name="Google Shape;492;p39"/>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9"/>
          <p:cNvGrpSpPr/>
          <p:nvPr/>
        </p:nvGrpSpPr>
        <p:grpSpPr>
          <a:xfrm>
            <a:off x="2386603" y="2959618"/>
            <a:ext cx="954317" cy="954317"/>
            <a:chOff x="1487200" y="4993750"/>
            <a:chExt cx="483125" cy="483125"/>
          </a:xfrm>
        </p:grpSpPr>
        <p:sp>
          <p:nvSpPr>
            <p:cNvPr id="505" name="Google Shape;505;p3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 name="Google Shape;506;p3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 name="Google Shape;507;p39"/>
          <p:cNvGrpSpPr/>
          <p:nvPr/>
        </p:nvGrpSpPr>
        <p:grpSpPr>
          <a:xfrm>
            <a:off x="5793882" y="2948293"/>
            <a:ext cx="954317" cy="954220"/>
            <a:chOff x="892750" y="4993750"/>
            <a:chExt cx="483125" cy="483125"/>
          </a:xfrm>
        </p:grpSpPr>
        <p:sp>
          <p:nvSpPr>
            <p:cNvPr id="508" name="Google Shape;508;p39"/>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 name="Google Shape;509;p39"/>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39"/>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F6C42F-61A7-5621-C28E-9A886DFE71F6}"/>
              </a:ext>
            </a:extLst>
          </p:cNvPr>
          <p:cNvSpPr txBox="1">
            <a:spLocks/>
          </p:cNvSpPr>
          <p:nvPr/>
        </p:nvSpPr>
        <p:spPr>
          <a:xfrm>
            <a:off x="713005" y="286039"/>
            <a:ext cx="7717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IBM Plex Sans"/>
              <a:buNone/>
              <a:defRPr sz="6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2pPr>
            <a:lvl3pPr marR="0" lvl="2"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3pPr>
            <a:lvl4pPr marR="0" lvl="3"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4pPr>
            <a:lvl5pPr marR="0" lvl="4"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5pPr>
            <a:lvl6pPr marR="0" lvl="5"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6pPr>
            <a:lvl7pPr marR="0" lvl="6"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7pPr>
            <a:lvl8pPr marR="0" lvl="7"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8pPr>
            <a:lvl9pPr marR="0" lvl="8"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9pPr>
          </a:lstStyle>
          <a:p>
            <a:pPr algn="ctr"/>
            <a:r>
              <a:rPr lang="en-US" sz="3700" dirty="0">
                <a:sym typeface="Arial"/>
              </a:rPr>
              <a:t>Disorders of consciousness</a:t>
            </a:r>
            <a:endParaRPr lang="en-IL" sz="3700" dirty="0">
              <a:sym typeface="Arial"/>
            </a:endParaRPr>
          </a:p>
        </p:txBody>
      </p:sp>
      <p:pic>
        <p:nvPicPr>
          <p:cNvPr id="7" name="Picture 6">
            <a:extLst>
              <a:ext uri="{FF2B5EF4-FFF2-40B4-BE49-F238E27FC236}">
                <a16:creationId xmlns:a16="http://schemas.microsoft.com/office/drawing/2014/main" id="{5ABE5D46-22FD-A3DF-FE7C-241F6551D566}"/>
              </a:ext>
            </a:extLst>
          </p:cNvPr>
          <p:cNvPicPr>
            <a:picLocks noChangeAspect="1"/>
          </p:cNvPicPr>
          <p:nvPr/>
        </p:nvPicPr>
        <p:blipFill>
          <a:blip r:embed="rId3"/>
          <a:stretch>
            <a:fillRect/>
          </a:stretch>
        </p:blipFill>
        <p:spPr>
          <a:xfrm>
            <a:off x="1774227" y="972273"/>
            <a:ext cx="5669838" cy="3381375"/>
          </a:xfrm>
          <a:prstGeom prst="rect">
            <a:avLst/>
          </a:prstGeom>
        </p:spPr>
      </p:pic>
      <p:grpSp>
        <p:nvGrpSpPr>
          <p:cNvPr id="2" name="Google Shape;529;p41">
            <a:extLst>
              <a:ext uri="{FF2B5EF4-FFF2-40B4-BE49-F238E27FC236}">
                <a16:creationId xmlns:a16="http://schemas.microsoft.com/office/drawing/2014/main" id="{216D8292-BC3A-0B5A-91D7-7BB10A11459E}"/>
              </a:ext>
            </a:extLst>
          </p:cNvPr>
          <p:cNvGrpSpPr/>
          <p:nvPr/>
        </p:nvGrpSpPr>
        <p:grpSpPr>
          <a:xfrm>
            <a:off x="1699935" y="789852"/>
            <a:ext cx="5744141" cy="4353638"/>
            <a:chOff x="713409" y="1097136"/>
            <a:chExt cx="3891167" cy="2949220"/>
          </a:xfrm>
        </p:grpSpPr>
        <p:sp>
          <p:nvSpPr>
            <p:cNvPr id="3" name="Google Shape;530;p41">
              <a:extLst>
                <a:ext uri="{FF2B5EF4-FFF2-40B4-BE49-F238E27FC236}">
                  <a16:creationId xmlns:a16="http://schemas.microsoft.com/office/drawing/2014/main" id="{1D9A83B2-0FE8-1324-1294-D12F77890090}"/>
                </a:ext>
              </a:extLst>
            </p:cNvPr>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1;p41">
              <a:extLst>
                <a:ext uri="{FF2B5EF4-FFF2-40B4-BE49-F238E27FC236}">
                  <a16:creationId xmlns:a16="http://schemas.microsoft.com/office/drawing/2014/main" id="{06355F69-1C0F-3EB6-450E-E0E9591DECA1}"/>
                </a:ext>
              </a:extLst>
            </p:cNvPr>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2;p41">
              <a:extLst>
                <a:ext uri="{FF2B5EF4-FFF2-40B4-BE49-F238E27FC236}">
                  <a16:creationId xmlns:a16="http://schemas.microsoft.com/office/drawing/2014/main" id="{9911C715-9855-CBA4-C78F-0B57FA55B728}"/>
                </a:ext>
              </a:extLst>
            </p:cNvPr>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365021"/>
      </p:ext>
    </p:extLst>
  </p:cSld>
  <p:clrMapOvr>
    <a:masterClrMapping/>
  </p:clrMapOvr>
</p:sld>
</file>

<file path=ppt/theme/theme1.xml><?xml version="1.0" encoding="utf-8"?>
<a:theme xmlns:a="http://schemas.openxmlformats.org/drawingml/2006/main" name="Korean AI Agency Pitch Deck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8841</TotalTime>
  <Words>3839</Words>
  <Application>Microsoft Office PowerPoint</Application>
  <PresentationFormat>On-screen Show (16:9)</PresentationFormat>
  <Paragraphs>504</Paragraphs>
  <Slides>30</Slides>
  <Notes>29</Notes>
  <HiddenSlides>11</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2" baseType="lpstr">
      <vt:lpstr>Montserrat</vt:lpstr>
      <vt:lpstr>Cambria Math</vt:lpstr>
      <vt:lpstr>Roboto Slab</vt:lpstr>
      <vt:lpstr>Georgia</vt:lpstr>
      <vt:lpstr>IBM Plex Sans</vt:lpstr>
      <vt:lpstr>PT Sans</vt:lpstr>
      <vt:lpstr>Arial</vt:lpstr>
      <vt:lpstr>Roboto Condensed Light</vt:lpstr>
      <vt:lpstr>Open Sans</vt:lpstr>
      <vt:lpstr>IBM Plex Sans Medium</vt:lpstr>
      <vt:lpstr>Korean AI Agency Pitch Deck by Slidesgo</vt:lpstr>
      <vt:lpstr>Bitmap Image</vt:lpstr>
      <vt:lpstr>PowerPoint Presentation</vt:lpstr>
      <vt:lpstr>PowerPoint Presentation</vt:lpstr>
      <vt:lpstr>PowerPoint Presentation</vt:lpstr>
      <vt:lpstr>The problem</vt:lpstr>
      <vt:lpstr>Our solution</vt:lpstr>
      <vt:lpstr>PowerPoint Presentation</vt:lpstr>
      <vt:lpstr>Diagnostic</vt:lpstr>
      <vt:lpstr>Diagnostic</vt:lpstr>
      <vt:lpstr>PowerPoint Presentation</vt:lpstr>
      <vt:lpstr>Classification results</vt:lpstr>
      <vt:lpstr>Random electrode reduction</vt:lpstr>
      <vt:lpstr>Smart electrode reduction</vt:lpstr>
      <vt:lpstr>$3B Depth of anesthesia + DOC  </vt:lpstr>
      <vt:lpstr>Our product</vt:lpstr>
      <vt:lpstr>1.7$B</vt:lpstr>
      <vt:lpstr>Potential business partnerships</vt:lpstr>
      <vt:lpstr>Schedule plan</vt:lpstr>
      <vt:lpstr>Prof. Alex Zlotnik, head of Department of Anesthesiology in Soroka</vt:lpstr>
      <vt:lpstr>Competition and Differentiation  </vt:lpstr>
      <vt:lpstr>Thank you for your time  </vt:lpstr>
      <vt:lpstr>PowerPoint Presentation</vt:lpstr>
      <vt:lpstr>Market Size - to be determined</vt:lpstr>
      <vt:lpstr>The Consciousness Index will reduce diagnostic and anesthesia errors</vt:lpstr>
      <vt:lpstr>Market Size</vt:lpstr>
      <vt:lpstr>Competitors and Differentiation</vt:lpstr>
      <vt:lpstr>Differentiation</vt:lpstr>
      <vt:lpstr>Our solution</vt:lpstr>
      <vt:lpstr>Diagnostic</vt:lpstr>
      <vt:lpstr>Our solution</vt:lpstr>
      <vt:lpstr>Our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cp:lastModifiedBy>Daniel Polyakov</cp:lastModifiedBy>
  <cp:revision>30</cp:revision>
  <dcterms:modified xsi:type="dcterms:W3CDTF">2022-12-29T18:32:25Z</dcterms:modified>
</cp:coreProperties>
</file>